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0" r:id="rId2"/>
    <p:sldId id="256" r:id="rId3"/>
    <p:sldId id="271" r:id="rId4"/>
    <p:sldId id="351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21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2.xml"/><Relationship Id="rId1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D8238648-5E4E-4E40-A7E4-EFF55CB82BF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BEEF77D2-F53E-4C52-ADE5-7E645125DC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919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795E23-13C6-4C3D-BB11-96F72766A98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6E7D46D-5911-44BF-BB68-C16F99F7DA4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4FBB7E1-A4AD-4D2D-A707-1B33D25259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093AA56-E9BD-4EA3-9F6D-C3070CF26D9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A61D4BB-0C69-4FD9-A0CF-CBC1964073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4743729-D7D3-40A3-BC85-29DFF405742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0B8D946-BF7A-4DF0-B57C-1974E2142B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A8706-BFBA-4EC0-8091-4C497ABBAE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A3894-3380-4432-9A90-BA177493B8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BB8BE-B258-480B-80F0-27F53DD6BA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6D0FDD-9646-4F36-A272-5802ECB55F0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5C03B1D-CB6F-4153-A980-71D6122BB0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39D9EC7-7B43-46DD-A5AF-083B9C1A005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117FF8F-D7FF-46E5-BF55-0272E9A966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124CDE7-6B4B-4C78-BC27-D2DB2BB2387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8A8AE5-C47C-424D-932E-6757A7FC70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395BD84-F7AC-4712-8D78-4EC5A1655AB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BA97F03-9839-46E4-BEC3-5F2496619E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1BFB5A-D6EB-443B-9E63-71E24132A88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CEA0A01-9C50-42FC-A98E-6A53A9B9C8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E3E287C-1664-4F8E-B510-2A6F3FA8BCC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12C169B-DADB-481A-90F0-6C6884B45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7F7038C-0697-4F96-9D0F-22C680DDE8A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A685D6-E661-49A1-8A32-4843C7FD85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97ABFE5-DF97-498B-B31E-406C835EFB8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5D3DFBF-A43E-48B1-866B-AD6885489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413" name="Text Box 105"/>
          <p:cNvSpPr txBox="1">
            <a:spLocks noChangeArrowheads="1"/>
          </p:cNvSpPr>
          <p:nvPr/>
        </p:nvSpPr>
        <p:spPr bwMode="auto">
          <a:xfrm>
            <a:off x="285750" y="511175"/>
            <a:ext cx="889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37" name="Text Box 105"/>
          <p:cNvSpPr txBox="1">
            <a:spLocks noChangeArrowheads="1"/>
          </p:cNvSpPr>
          <p:nvPr/>
        </p:nvSpPr>
        <p:spPr bwMode="auto">
          <a:xfrm>
            <a:off x="285750" y="511175"/>
            <a:ext cx="889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61" name="Text Box 105"/>
          <p:cNvSpPr txBox="1">
            <a:spLocks noChangeArrowheads="1"/>
          </p:cNvSpPr>
          <p:nvPr/>
        </p:nvSpPr>
        <p:spPr bwMode="auto">
          <a:xfrm>
            <a:off x="285750" y="511175"/>
            <a:ext cx="889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85" name="Text Box 105"/>
          <p:cNvSpPr txBox="1">
            <a:spLocks noChangeArrowheads="1"/>
          </p:cNvSpPr>
          <p:nvPr/>
        </p:nvSpPr>
        <p:spPr bwMode="auto">
          <a:xfrm>
            <a:off x="285750" y="511175"/>
            <a:ext cx="889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509" name="Text Box 105"/>
          <p:cNvSpPr txBox="1">
            <a:spLocks noChangeArrowheads="1"/>
          </p:cNvSpPr>
          <p:nvPr/>
        </p:nvSpPr>
        <p:spPr bwMode="auto">
          <a:xfrm>
            <a:off x="285750" y="511175"/>
            <a:ext cx="889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EF3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EF3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EF3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EF3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533" name="Text Box 105"/>
          <p:cNvSpPr txBox="1">
            <a:spLocks noChangeArrowheads="1"/>
          </p:cNvSpPr>
          <p:nvPr/>
        </p:nvSpPr>
        <p:spPr bwMode="auto">
          <a:xfrm>
            <a:off x="285750" y="511175"/>
            <a:ext cx="889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57" name="Text Box 105"/>
          <p:cNvSpPr txBox="1">
            <a:spLocks noChangeArrowheads="1"/>
          </p:cNvSpPr>
          <p:nvPr/>
        </p:nvSpPr>
        <p:spPr bwMode="auto">
          <a:xfrm>
            <a:off x="285750" y="511175"/>
            <a:ext cx="889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824038" y="1636713"/>
            <a:ext cx="503237" cy="503237"/>
          </a:xfrm>
          <a:prstGeom prst="rect">
            <a:avLst/>
          </a:prstGeom>
          <a:solidFill>
            <a:srgbClr val="0EF30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22325" y="2208213"/>
            <a:ext cx="38211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1)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如果用数字“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1”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表示正方形的大小。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770563" y="1279525"/>
            <a:ext cx="1006475" cy="1008063"/>
            <a:chOff x="930" y="1071"/>
            <a:chExt cx="816" cy="817"/>
          </a:xfrm>
        </p:grpSpPr>
        <p:sp>
          <p:nvSpPr>
            <p:cNvPr id="19501" name="Rectangle 6"/>
            <p:cNvSpPr>
              <a:spLocks noChangeArrowheads="1"/>
            </p:cNvSpPr>
            <p:nvPr/>
          </p:nvSpPr>
          <p:spPr bwMode="auto">
            <a:xfrm>
              <a:off x="930" y="1071"/>
              <a:ext cx="408" cy="408"/>
            </a:xfrm>
            <a:prstGeom prst="rect">
              <a:avLst/>
            </a:prstGeom>
            <a:solidFill>
              <a:srgbClr val="0EF30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9502" name="Rectangle 7"/>
            <p:cNvSpPr>
              <a:spLocks noChangeArrowheads="1"/>
            </p:cNvSpPr>
            <p:nvPr/>
          </p:nvSpPr>
          <p:spPr bwMode="auto">
            <a:xfrm>
              <a:off x="1338" y="1071"/>
              <a:ext cx="408" cy="408"/>
            </a:xfrm>
            <a:prstGeom prst="rect">
              <a:avLst/>
            </a:prstGeom>
            <a:solidFill>
              <a:srgbClr val="0EF30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9503" name="Rectangle 8"/>
            <p:cNvSpPr>
              <a:spLocks noChangeArrowheads="1"/>
            </p:cNvSpPr>
            <p:nvPr/>
          </p:nvSpPr>
          <p:spPr bwMode="auto">
            <a:xfrm>
              <a:off x="930" y="1480"/>
              <a:ext cx="408" cy="408"/>
            </a:xfrm>
            <a:prstGeom prst="rect">
              <a:avLst/>
            </a:prstGeom>
            <a:solidFill>
              <a:srgbClr val="0EF30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9504" name="Rectangle 9"/>
            <p:cNvSpPr>
              <a:spLocks noChangeArrowheads="1"/>
            </p:cNvSpPr>
            <p:nvPr/>
          </p:nvSpPr>
          <p:spPr bwMode="auto">
            <a:xfrm>
              <a:off x="1338" y="1480"/>
              <a:ext cx="408" cy="408"/>
            </a:xfrm>
            <a:prstGeom prst="rect">
              <a:avLst/>
            </a:prstGeom>
            <a:solidFill>
              <a:srgbClr val="0EF30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4633913" y="2208213"/>
            <a:ext cx="41529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）现在正方形的大小怎么表示？ </a:t>
            </a: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5262563" y="3335338"/>
            <a:ext cx="2014537" cy="2016125"/>
            <a:chOff x="839" y="2160"/>
            <a:chExt cx="1269" cy="1270"/>
          </a:xfrm>
        </p:grpSpPr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839" y="2160"/>
              <a:ext cx="634" cy="635"/>
              <a:chOff x="930" y="1071"/>
              <a:chExt cx="816" cy="817"/>
            </a:xfrm>
          </p:grpSpPr>
          <p:sp>
            <p:nvSpPr>
              <p:cNvPr id="19497" name="Rectangle 13"/>
              <p:cNvSpPr>
                <a:spLocks noChangeArrowheads="1"/>
              </p:cNvSpPr>
              <p:nvPr/>
            </p:nvSpPr>
            <p:spPr bwMode="auto">
              <a:xfrm>
                <a:off x="930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98" name="Rectangle 14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99" name="Rectangle 15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500" name="Rectangle 16"/>
              <p:cNvSpPr>
                <a:spLocks noChangeArrowheads="1"/>
              </p:cNvSpPr>
              <p:nvPr/>
            </p:nvSpPr>
            <p:spPr bwMode="auto">
              <a:xfrm>
                <a:off x="1338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1474" y="2160"/>
              <a:ext cx="634" cy="635"/>
              <a:chOff x="930" y="1071"/>
              <a:chExt cx="816" cy="817"/>
            </a:xfrm>
          </p:grpSpPr>
          <p:sp>
            <p:nvSpPr>
              <p:cNvPr id="19493" name="Rectangle 18"/>
              <p:cNvSpPr>
                <a:spLocks noChangeArrowheads="1"/>
              </p:cNvSpPr>
              <p:nvPr/>
            </p:nvSpPr>
            <p:spPr bwMode="auto">
              <a:xfrm>
                <a:off x="930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94" name="Rectangle 19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95" name="Rectangle 20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96" name="Rectangle 21"/>
              <p:cNvSpPr>
                <a:spLocks noChangeArrowheads="1"/>
              </p:cNvSpPr>
              <p:nvPr/>
            </p:nvSpPr>
            <p:spPr bwMode="auto">
              <a:xfrm>
                <a:off x="1338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1474" y="2795"/>
              <a:ext cx="634" cy="635"/>
              <a:chOff x="930" y="1071"/>
              <a:chExt cx="816" cy="817"/>
            </a:xfrm>
          </p:grpSpPr>
          <p:sp>
            <p:nvSpPr>
              <p:cNvPr id="19489" name="Rectangle 23"/>
              <p:cNvSpPr>
                <a:spLocks noChangeArrowheads="1"/>
              </p:cNvSpPr>
              <p:nvPr/>
            </p:nvSpPr>
            <p:spPr bwMode="auto">
              <a:xfrm>
                <a:off x="930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90" name="Rectangle 24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91" name="Rectangle 25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92" name="Rectangle 26"/>
              <p:cNvSpPr>
                <a:spLocks noChangeArrowheads="1"/>
              </p:cNvSpPr>
              <p:nvPr/>
            </p:nvSpPr>
            <p:spPr bwMode="auto">
              <a:xfrm>
                <a:off x="1338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839" y="2795"/>
              <a:ext cx="634" cy="635"/>
              <a:chOff x="930" y="1071"/>
              <a:chExt cx="816" cy="817"/>
            </a:xfrm>
          </p:grpSpPr>
          <p:sp>
            <p:nvSpPr>
              <p:cNvPr id="19485" name="Rectangle 28"/>
              <p:cNvSpPr>
                <a:spLocks noChangeArrowheads="1"/>
              </p:cNvSpPr>
              <p:nvPr/>
            </p:nvSpPr>
            <p:spPr bwMode="auto">
              <a:xfrm>
                <a:off x="930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86" name="Rectangle 29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87" name="Rectangle 30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88" name="Rectangle 31"/>
              <p:cNvSpPr>
                <a:spLocks noChangeArrowheads="1"/>
              </p:cNvSpPr>
              <p:nvPr/>
            </p:nvSpPr>
            <p:spPr bwMode="auto">
              <a:xfrm>
                <a:off x="1338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1419225" y="3775075"/>
            <a:ext cx="1511300" cy="1511300"/>
            <a:chOff x="884" y="1480"/>
            <a:chExt cx="952" cy="952"/>
          </a:xfrm>
        </p:grpSpPr>
        <p:grpSp>
          <p:nvGrpSpPr>
            <p:cNvPr id="9" name="Group 34"/>
            <p:cNvGrpSpPr>
              <a:grpSpLocks/>
            </p:cNvGrpSpPr>
            <p:nvPr/>
          </p:nvGrpSpPr>
          <p:grpSpPr bwMode="auto">
            <a:xfrm>
              <a:off x="884" y="1480"/>
              <a:ext cx="634" cy="635"/>
              <a:chOff x="930" y="1071"/>
              <a:chExt cx="816" cy="817"/>
            </a:xfrm>
          </p:grpSpPr>
          <p:sp>
            <p:nvSpPr>
              <p:cNvPr id="19477" name="Rectangle 35"/>
              <p:cNvSpPr>
                <a:spLocks noChangeArrowheads="1"/>
              </p:cNvSpPr>
              <p:nvPr/>
            </p:nvSpPr>
            <p:spPr bwMode="auto">
              <a:xfrm>
                <a:off x="930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78" name="Rectangle 36"/>
              <p:cNvSpPr>
                <a:spLocks noChangeArrowheads="1"/>
              </p:cNvSpPr>
              <p:nvPr/>
            </p:nvSpPr>
            <p:spPr bwMode="auto">
              <a:xfrm>
                <a:off x="1338" y="1071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79" name="Rectangle 37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9480" name="Rectangle 38"/>
              <p:cNvSpPr>
                <a:spLocks noChangeArrowheads="1"/>
              </p:cNvSpPr>
              <p:nvPr/>
            </p:nvSpPr>
            <p:spPr bwMode="auto">
              <a:xfrm>
                <a:off x="1338" y="1480"/>
                <a:ext cx="408" cy="408"/>
              </a:xfrm>
              <a:prstGeom prst="rect">
                <a:avLst/>
              </a:prstGeom>
              <a:solidFill>
                <a:srgbClr val="0EF3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sp>
          <p:nvSpPr>
            <p:cNvPr id="19472" name="Rectangle 39"/>
            <p:cNvSpPr>
              <a:spLocks noChangeArrowheads="1"/>
            </p:cNvSpPr>
            <p:nvPr/>
          </p:nvSpPr>
          <p:spPr bwMode="auto">
            <a:xfrm>
              <a:off x="1519" y="1480"/>
              <a:ext cx="317" cy="317"/>
            </a:xfrm>
            <a:prstGeom prst="rect">
              <a:avLst/>
            </a:prstGeom>
            <a:solidFill>
              <a:srgbClr val="0EF30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9473" name="Rectangle 40"/>
            <p:cNvSpPr>
              <a:spLocks noChangeArrowheads="1"/>
            </p:cNvSpPr>
            <p:nvPr/>
          </p:nvSpPr>
          <p:spPr bwMode="auto">
            <a:xfrm>
              <a:off x="1519" y="1797"/>
              <a:ext cx="317" cy="317"/>
            </a:xfrm>
            <a:prstGeom prst="rect">
              <a:avLst/>
            </a:prstGeom>
            <a:solidFill>
              <a:srgbClr val="0EF30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9474" name="Rectangle 41"/>
            <p:cNvSpPr>
              <a:spLocks noChangeArrowheads="1"/>
            </p:cNvSpPr>
            <p:nvPr/>
          </p:nvSpPr>
          <p:spPr bwMode="auto">
            <a:xfrm>
              <a:off x="1519" y="2115"/>
              <a:ext cx="317" cy="317"/>
            </a:xfrm>
            <a:prstGeom prst="rect">
              <a:avLst/>
            </a:prstGeom>
            <a:solidFill>
              <a:srgbClr val="0EF30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9475" name="Rectangle 42"/>
            <p:cNvSpPr>
              <a:spLocks noChangeArrowheads="1"/>
            </p:cNvSpPr>
            <p:nvPr/>
          </p:nvSpPr>
          <p:spPr bwMode="auto">
            <a:xfrm>
              <a:off x="1202" y="2115"/>
              <a:ext cx="317" cy="317"/>
            </a:xfrm>
            <a:prstGeom prst="rect">
              <a:avLst/>
            </a:prstGeom>
            <a:solidFill>
              <a:srgbClr val="0EF30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9476" name="Rectangle 43"/>
            <p:cNvSpPr>
              <a:spLocks noChangeArrowheads="1"/>
            </p:cNvSpPr>
            <p:nvPr/>
          </p:nvSpPr>
          <p:spPr bwMode="auto">
            <a:xfrm>
              <a:off x="884" y="2115"/>
              <a:ext cx="317" cy="317"/>
            </a:xfrm>
            <a:prstGeom prst="rect">
              <a:avLst/>
            </a:prstGeom>
            <a:solidFill>
              <a:srgbClr val="0EF30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857250" y="5357813"/>
            <a:ext cx="32496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）现在正方形的大小呢？ </a:t>
            </a: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4775200" y="5351463"/>
            <a:ext cx="38592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）接着画第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个 ？</a:t>
            </a:r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7080250" y="1493838"/>
            <a:ext cx="1439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2×2</a:t>
            </a:r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3062288" y="4065588"/>
            <a:ext cx="1295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3×3</a:t>
            </a: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7491413" y="3994150"/>
            <a:ext cx="129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4×4</a:t>
            </a:r>
          </a:p>
        </p:txBody>
      </p:sp>
      <p:sp>
        <p:nvSpPr>
          <p:cNvPr id="19469" name="Text Box 53"/>
          <p:cNvSpPr txBox="1">
            <a:spLocks noChangeArrowheads="1"/>
          </p:cNvSpPr>
          <p:nvPr/>
        </p:nvSpPr>
        <p:spPr bwMode="auto">
          <a:xfrm>
            <a:off x="619993" y="622648"/>
            <a:ext cx="546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探索数与图之间的规律：</a:t>
            </a:r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2786063" y="1500188"/>
            <a:ext cx="1439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1×1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/>
      <p:bldP spid="4106" grpId="0"/>
      <p:bldP spid="4141" grpId="0"/>
      <p:bldP spid="4142" grpId="0"/>
      <p:bldP spid="4144" grpId="0"/>
      <p:bldP spid="4146" grpId="0"/>
      <p:bldP spid="4147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714375" y="1643063"/>
            <a:ext cx="6673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）请描述第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10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个图形的样子？ </a:t>
            </a: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714375" y="2786063"/>
            <a:ext cx="77866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）如果用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N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表示第几项数，用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表示图形的个数，你能用一个关系式来它们之间的规律吗？</a:t>
            </a:r>
            <a:endParaRPr lang="zh-CN" altLang="en-US" sz="3600" b="1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2714625" y="4857750"/>
            <a:ext cx="2686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X=N×N</a:t>
            </a:r>
            <a:endParaRPr lang="en-US" altLang="zh-CN" sz="32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8" name="Rectangle 56"/>
          <p:cNvSpPr>
            <a:spLocks noChangeArrowheads="1"/>
          </p:cNvSpPr>
          <p:nvPr/>
        </p:nvSpPr>
        <p:spPr bwMode="auto">
          <a:xfrm>
            <a:off x="4429125" y="4786313"/>
            <a:ext cx="10366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=N²</a:t>
            </a:r>
          </a:p>
        </p:txBody>
      </p:sp>
      <p:sp>
        <p:nvSpPr>
          <p:cNvPr id="20486" name="Text Box 53"/>
          <p:cNvSpPr txBox="1">
            <a:spLocks noChangeArrowheads="1"/>
          </p:cNvSpPr>
          <p:nvPr/>
        </p:nvSpPr>
        <p:spPr bwMode="auto">
          <a:xfrm>
            <a:off x="393700" y="694656"/>
            <a:ext cx="546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探索数与图之间的规律：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3" grpId="0"/>
      <p:bldP spid="4148" grpId="0"/>
      <p:bldP spid="4150" grpId="0"/>
      <p:bldP spid="2048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476138" y="2485937"/>
            <a:ext cx="8569325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AutoNum type="circleNumDbPlain"/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 3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5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7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，（      ），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11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13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，（      ）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AutoNum type="circleNumDbPlain"/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 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6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10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14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，（       ），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22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26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，（       ）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AutoNum type="circleNumDbPlain"/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 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4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8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，（       ），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32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64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，（       ）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AutoNum type="circleNumDbPlain"/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 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4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9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，（       ），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25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36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  <a:cs typeface="Arial" charset="0"/>
              </a:rPr>
              <a:t>，（       </a:t>
            </a:r>
            <a:r>
              <a:rPr lang="zh-CN" altLang="en-US" sz="3200" b="1" dirty="0" smtClean="0">
                <a:latin typeface="华文楷体" pitchFamily="2" charset="-122"/>
                <a:ea typeface="华文楷体" pitchFamily="2" charset="-122"/>
                <a:cs typeface="Arial" charset="0"/>
              </a:rPr>
              <a:t>）</a:t>
            </a:r>
            <a:endParaRPr lang="zh-CN" altLang="en-US" sz="3200" b="1" dirty="0">
              <a:latin typeface="华文楷体" pitchFamily="2" charset="-122"/>
              <a:ea typeface="华文楷体" pitchFamily="2" charset="-122"/>
              <a:cs typeface="Arial" charset="0"/>
            </a:endParaRPr>
          </a:p>
        </p:txBody>
      </p:sp>
      <p:sp>
        <p:nvSpPr>
          <p:cNvPr id="21507" name="Text Box 19"/>
          <p:cNvSpPr txBox="1">
            <a:spLocks noChangeArrowheads="1"/>
          </p:cNvSpPr>
          <p:nvPr/>
        </p:nvSpPr>
        <p:spPr bwMode="auto">
          <a:xfrm>
            <a:off x="357188" y="1671961"/>
            <a:ext cx="49688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6600CC"/>
                </a:solidFill>
                <a:latin typeface="华文楷体" pitchFamily="2" charset="-122"/>
                <a:ea typeface="华文楷体" pitchFamily="2" charset="-122"/>
              </a:rPr>
              <a:t>找规律，填一填。</a:t>
            </a:r>
          </a:p>
        </p:txBody>
      </p:sp>
      <p:sp>
        <p:nvSpPr>
          <p:cNvPr id="35867" name="Text Box 27"/>
          <p:cNvSpPr txBox="1">
            <a:spLocks noChangeArrowheads="1"/>
          </p:cNvSpPr>
          <p:nvPr/>
        </p:nvSpPr>
        <p:spPr bwMode="auto">
          <a:xfrm>
            <a:off x="3131840" y="2458444"/>
            <a:ext cx="1476499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9</a:t>
            </a:r>
          </a:p>
        </p:txBody>
      </p:sp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6620917" y="2485937"/>
            <a:ext cx="687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15</a:t>
            </a:r>
          </a:p>
        </p:txBody>
      </p:sp>
      <p:sp>
        <p:nvSpPr>
          <p:cNvPr id="35869" name="Text Box 29"/>
          <p:cNvSpPr txBox="1">
            <a:spLocks noChangeArrowheads="1"/>
          </p:cNvSpPr>
          <p:nvPr/>
        </p:nvSpPr>
        <p:spPr bwMode="auto">
          <a:xfrm>
            <a:off x="3707904" y="3212976"/>
            <a:ext cx="760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18</a:t>
            </a:r>
          </a:p>
        </p:txBody>
      </p:sp>
      <p:sp>
        <p:nvSpPr>
          <p:cNvPr id="35870" name="Text Box 30"/>
          <p:cNvSpPr txBox="1">
            <a:spLocks noChangeArrowheads="1"/>
          </p:cNvSpPr>
          <p:nvPr/>
        </p:nvSpPr>
        <p:spPr bwMode="auto">
          <a:xfrm>
            <a:off x="7195963" y="3204840"/>
            <a:ext cx="760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30</a:t>
            </a:r>
          </a:p>
        </p:txBody>
      </p:sp>
      <p:sp>
        <p:nvSpPr>
          <p:cNvPr id="35871" name="Text Box 31"/>
          <p:cNvSpPr txBox="1">
            <a:spLocks noChangeArrowheads="1"/>
          </p:cNvSpPr>
          <p:nvPr/>
        </p:nvSpPr>
        <p:spPr bwMode="auto">
          <a:xfrm>
            <a:off x="3307531" y="3933056"/>
            <a:ext cx="760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16</a:t>
            </a:r>
          </a:p>
        </p:txBody>
      </p:sp>
      <p:sp>
        <p:nvSpPr>
          <p:cNvPr id="35872" name="Text Box 32"/>
          <p:cNvSpPr txBox="1">
            <a:spLocks noChangeArrowheads="1"/>
          </p:cNvSpPr>
          <p:nvPr/>
        </p:nvSpPr>
        <p:spPr bwMode="auto">
          <a:xfrm>
            <a:off x="6734323" y="4005064"/>
            <a:ext cx="862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128</a:t>
            </a:r>
          </a:p>
        </p:txBody>
      </p:sp>
      <p:sp>
        <p:nvSpPr>
          <p:cNvPr id="35873" name="Text Box 33"/>
          <p:cNvSpPr txBox="1">
            <a:spLocks noChangeArrowheads="1"/>
          </p:cNvSpPr>
          <p:nvPr/>
        </p:nvSpPr>
        <p:spPr bwMode="auto">
          <a:xfrm>
            <a:off x="3275856" y="4643412"/>
            <a:ext cx="76041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16</a:t>
            </a:r>
          </a:p>
        </p:txBody>
      </p:sp>
      <p:sp>
        <p:nvSpPr>
          <p:cNvPr id="35874" name="Text Box 34"/>
          <p:cNvSpPr txBox="1">
            <a:spLocks noChangeArrowheads="1"/>
          </p:cNvSpPr>
          <p:nvPr/>
        </p:nvSpPr>
        <p:spPr bwMode="auto">
          <a:xfrm>
            <a:off x="6763916" y="4647468"/>
            <a:ext cx="760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49</a:t>
            </a:r>
          </a:p>
        </p:txBody>
      </p:sp>
      <p:sp>
        <p:nvSpPr>
          <p:cNvPr id="12" name="同侧圆角矩形 11"/>
          <p:cNvSpPr/>
          <p:nvPr/>
        </p:nvSpPr>
        <p:spPr>
          <a:xfrm>
            <a:off x="467544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467544" y="141277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7" grpId="0"/>
      <p:bldP spid="35868" grpId="0"/>
      <p:bldP spid="35869" grpId="0"/>
      <p:bldP spid="35870" grpId="0"/>
      <p:bldP spid="35871" grpId="0"/>
      <p:bldP spid="35872" grpId="0"/>
      <p:bldP spid="35873" grpId="0"/>
      <p:bldP spid="358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643938" cy="40909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六</a:t>
            </a:r>
            <a:r>
              <a:rPr lang="en-US" altLang="zh-CN" b="1" smtClean="0">
                <a:latin typeface="华文楷体" pitchFamily="2" charset="-122"/>
                <a:ea typeface="华文楷体" pitchFamily="2" charset="-122"/>
              </a:rPr>
              <a:t>(2)</a:t>
            </a:r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班同学按下面的规律为教室挂上气球。</a:t>
            </a:r>
            <a:endParaRPr lang="en-US" altLang="zh-CN" b="1" smtClean="0"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buFontTx/>
              <a:buNone/>
            </a:pPr>
            <a:endParaRPr lang="zh-CN" altLang="en-US" b="1" smtClean="0"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chemeClr val="bg2"/>
                </a:solidFill>
                <a:latin typeface="华文楷体" pitchFamily="2" charset="-122"/>
                <a:ea typeface="华文楷体" pitchFamily="2" charset="-122"/>
              </a:rPr>
              <a:t/>
            </a:r>
            <a:br>
              <a:rPr lang="zh-CN" altLang="en-US" b="1" smtClean="0">
                <a:solidFill>
                  <a:schemeClr val="bg2"/>
                </a:solidFill>
                <a:latin typeface="华文楷体" pitchFamily="2" charset="-122"/>
                <a:ea typeface="华文楷体" pitchFamily="2" charset="-122"/>
              </a:rPr>
            </a:br>
            <a:endParaRPr lang="zh-CN" altLang="en-US" b="1" smtClean="0">
              <a:solidFill>
                <a:schemeClr val="bg2"/>
              </a:solidFill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buFontTx/>
              <a:buNone/>
            </a:pPr>
            <a:endParaRPr lang="zh-CN" altLang="en-US" b="1" smtClean="0"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   第</a:t>
            </a:r>
            <a:r>
              <a:rPr lang="en-US" altLang="zh-CN" b="1" smtClean="0">
                <a:latin typeface="华文楷体" pitchFamily="2" charset="-122"/>
                <a:ea typeface="华文楷体" pitchFamily="2" charset="-122"/>
              </a:rPr>
              <a:t>20</a:t>
            </a:r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个气球是什么颜色的？</a:t>
            </a:r>
            <a:endParaRPr lang="en-US" altLang="zh-CN" b="1" smtClean="0"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   第</a:t>
            </a:r>
            <a:r>
              <a:rPr lang="en-US" altLang="zh-CN" b="1" smtClean="0">
                <a:latin typeface="华文楷体" pitchFamily="2" charset="-122"/>
                <a:ea typeface="华文楷体" pitchFamily="2" charset="-122"/>
              </a:rPr>
              <a:t>27</a:t>
            </a:r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个呢？请说明理由。</a:t>
            </a:r>
          </a:p>
        </p:txBody>
      </p:sp>
      <p:pic>
        <p:nvPicPr>
          <p:cNvPr id="22531" name="Picture 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857375"/>
            <a:ext cx="825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28688" y="357188"/>
            <a:ext cx="7162800" cy="828675"/>
          </a:xfrm>
        </p:spPr>
        <p:txBody>
          <a:bodyPr/>
          <a:lstStyle/>
          <a:p>
            <a:pPr eaLnBrk="1" hangingPunct="1"/>
            <a:r>
              <a:rPr lang="zh-CN" altLang="en-US" sz="4400" b="1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魔方的故事</a:t>
            </a:r>
          </a:p>
        </p:txBody>
      </p:sp>
      <p:sp>
        <p:nvSpPr>
          <p:cNvPr id="1028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857250" y="3286125"/>
            <a:ext cx="7620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4200"/>
              </a:lnSpc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kumimoji="1" lang="zh-CN" altLang="en-US" sz="3200" b="1">
                <a:latin typeface="华文楷体" pitchFamily="2" charset="-122"/>
                <a:ea typeface="华文楷体" pitchFamily="2" charset="-122"/>
              </a:rPr>
              <a:t>第一个图形由 </a:t>
            </a:r>
            <a:r>
              <a:rPr kumimoji="1" lang="en-US" altLang="zh-CN" sz="3200" b="1">
                <a:latin typeface="华文楷体" pitchFamily="2" charset="-122"/>
                <a:ea typeface="华文楷体" pitchFamily="2" charset="-122"/>
              </a:rPr>
              <a:t>1 </a:t>
            </a:r>
            <a:r>
              <a:rPr kumimoji="1" lang="zh-CN" altLang="en-US" sz="3200" b="1">
                <a:latin typeface="华文楷体" pitchFamily="2" charset="-122"/>
                <a:ea typeface="华文楷体" pitchFamily="2" charset="-122"/>
              </a:rPr>
              <a:t>个小正方体搭成；</a:t>
            </a:r>
          </a:p>
          <a:p>
            <a:pPr>
              <a:lnSpc>
                <a:spcPts val="4200"/>
              </a:lnSpc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kumimoji="1" lang="zh-CN" altLang="en-US" sz="3200" b="1">
                <a:latin typeface="华文楷体" pitchFamily="2" charset="-122"/>
                <a:ea typeface="华文楷体" pitchFamily="2" charset="-122"/>
              </a:rPr>
              <a:t>第二个图形由</a:t>
            </a:r>
            <a:r>
              <a:rPr kumimoji="1" lang="zh-CN" altLang="en-US" sz="3200" b="1" u="sng">
                <a:latin typeface="华文楷体" pitchFamily="2" charset="-122"/>
                <a:ea typeface="华文楷体" pitchFamily="2" charset="-122"/>
              </a:rPr>
              <a:t>     </a:t>
            </a:r>
            <a:r>
              <a:rPr kumimoji="1" lang="zh-CN" altLang="en-US" sz="3200" b="1">
                <a:latin typeface="华文楷体" pitchFamily="2" charset="-122"/>
                <a:ea typeface="华文楷体" pitchFamily="2" charset="-122"/>
              </a:rPr>
              <a:t>个小正方体搭成；</a:t>
            </a:r>
          </a:p>
          <a:p>
            <a:pPr>
              <a:lnSpc>
                <a:spcPts val="4200"/>
              </a:lnSpc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kumimoji="1" lang="zh-CN" altLang="en-US" sz="3200" b="1">
                <a:latin typeface="华文楷体" pitchFamily="2" charset="-122"/>
                <a:ea typeface="华文楷体" pitchFamily="2" charset="-122"/>
              </a:rPr>
              <a:t>第三个图形由</a:t>
            </a:r>
            <a:r>
              <a:rPr kumimoji="1" lang="zh-CN" altLang="en-US" sz="3200" b="1" u="sng">
                <a:latin typeface="华文楷体" pitchFamily="2" charset="-122"/>
                <a:ea typeface="华文楷体" pitchFamily="2" charset="-122"/>
              </a:rPr>
              <a:t>      </a:t>
            </a:r>
            <a:r>
              <a:rPr kumimoji="1" lang="zh-CN" altLang="en-US" sz="3200" b="1">
                <a:latin typeface="华文楷体" pitchFamily="2" charset="-122"/>
                <a:ea typeface="华文楷体" pitchFamily="2" charset="-122"/>
              </a:rPr>
              <a:t>个小正方体搭成；</a:t>
            </a:r>
          </a:p>
          <a:p>
            <a:pPr>
              <a:lnSpc>
                <a:spcPts val="4200"/>
              </a:lnSpc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kumimoji="1" lang="zh-CN" altLang="en-US" sz="3200" b="1">
                <a:latin typeface="华文楷体" pitchFamily="2" charset="-122"/>
                <a:ea typeface="华文楷体" pitchFamily="2" charset="-122"/>
              </a:rPr>
              <a:t>由此搭下去，第</a:t>
            </a:r>
            <a:r>
              <a:rPr kumimoji="1" lang="en-US" altLang="zh-CN" sz="3200" b="1">
                <a:latin typeface="华文楷体" pitchFamily="2" charset="-122"/>
                <a:ea typeface="华文楷体" pitchFamily="2" charset="-122"/>
              </a:rPr>
              <a:t>n</a:t>
            </a:r>
            <a:r>
              <a:rPr kumimoji="1" lang="zh-CN" altLang="en-US" sz="3200" b="1">
                <a:latin typeface="华文楷体" pitchFamily="2" charset="-122"/>
                <a:ea typeface="华文楷体" pitchFamily="2" charset="-122"/>
              </a:rPr>
              <a:t>个图形由</a:t>
            </a:r>
            <a:r>
              <a:rPr kumimoji="1" lang="zh-CN" altLang="en-US" sz="3200" b="1" u="sng">
                <a:latin typeface="华文楷体" pitchFamily="2" charset="-122"/>
                <a:ea typeface="华文楷体" pitchFamily="2" charset="-122"/>
              </a:rPr>
              <a:t>	</a:t>
            </a:r>
            <a:r>
              <a:rPr kumimoji="1" lang="zh-CN" altLang="en-US" sz="3200" b="1">
                <a:latin typeface="华文楷体" pitchFamily="2" charset="-122"/>
                <a:ea typeface="华文楷体" pitchFamily="2" charset="-122"/>
              </a:rPr>
              <a:t>个小正方体搭成。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219200" y="990600"/>
          <a:ext cx="6016625" cy="224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68" name="BMP 图象" r:id="rId3" imgW="3209524" imgH="1200318" progId="Paint.Picture">
                  <p:embed/>
                </p:oleObj>
              </mc:Choice>
              <mc:Fallback>
                <p:oleObj name="BMP 图象" r:id="rId3" imgW="3209524" imgH="1200318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90600"/>
                        <a:ext cx="6016625" cy="224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14375" y="3786188"/>
            <a:ext cx="7620000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36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kumimoji="1"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			8</a:t>
            </a:r>
          </a:p>
          <a:p>
            <a:pPr>
              <a:lnSpc>
                <a:spcPts val="36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kumimoji="1"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			27</a:t>
            </a:r>
          </a:p>
          <a:p>
            <a:pPr>
              <a:lnSpc>
                <a:spcPts val="36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kumimoji="1"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					    n</a:t>
            </a:r>
            <a:r>
              <a:rPr kumimoji="1" lang="en-US" altLang="zh-CN" sz="3600" b="1" baseline="500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</a:p>
        </p:txBody>
      </p:sp>
      <p:sp>
        <p:nvSpPr>
          <p:cNvPr id="6" name="同侧圆角矩形 5"/>
          <p:cNvSpPr/>
          <p:nvPr/>
        </p:nvSpPr>
        <p:spPr>
          <a:xfrm>
            <a:off x="395536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39553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714375" y="785813"/>
            <a:ext cx="7467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华文楷体" pitchFamily="2" charset="-122"/>
                <a:ea typeface="华文楷体" pitchFamily="2" charset="-122"/>
              </a:rPr>
              <a:t>一批小球按下面的方法堆放</a:t>
            </a:r>
            <a:endParaRPr kumimoji="1" lang="zh-CN" altLang="en-US" sz="3600" b="1" u="sng">
              <a:latin typeface="华文楷体" pitchFamily="2" charset="-122"/>
              <a:ea typeface="华文楷体" pitchFamily="2" charset="-122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714375" y="1357313"/>
          <a:ext cx="7313613" cy="197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2" name="BMP 图象" r:id="rId3" imgW="3572374" imgH="961905" progId="Paint.Picture">
                  <p:embed/>
                </p:oleObj>
              </mc:Choice>
              <mc:Fallback>
                <p:oleObj name="BMP 图象" r:id="rId3" imgW="3572374" imgH="961905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1357313"/>
                        <a:ext cx="7313613" cy="197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214438" y="4500563"/>
            <a:ext cx="6956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3600" b="1">
                <a:latin typeface="华文楷体" pitchFamily="2" charset="-122"/>
                <a:ea typeface="华文楷体" pitchFamily="2" charset="-122"/>
              </a:rPr>
              <a:t>你知道第 </a:t>
            </a:r>
            <a:r>
              <a:rPr kumimoji="1" lang="en-US" altLang="zh-CN" sz="3600" b="1">
                <a:latin typeface="华文楷体" pitchFamily="2" charset="-122"/>
                <a:ea typeface="华文楷体" pitchFamily="2" charset="-122"/>
              </a:rPr>
              <a:t>n </a:t>
            </a:r>
            <a:r>
              <a:rPr kumimoji="1" lang="zh-CN" altLang="en-US" sz="3600" b="1">
                <a:latin typeface="华文楷体" pitchFamily="2" charset="-122"/>
                <a:ea typeface="华文楷体" pitchFamily="2" charset="-122"/>
              </a:rPr>
              <a:t>堆有多少个小球吗？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286000" y="5214938"/>
            <a:ext cx="4857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(1</a:t>
            </a:r>
            <a:r>
              <a:rPr lang="zh-CN" altLang="en-US" sz="40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＋</a:t>
            </a:r>
            <a:r>
              <a:rPr kumimoji="1" lang="en-US" altLang="zh-CN" sz="40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n</a:t>
            </a:r>
            <a:r>
              <a:rPr lang="en-US" altLang="zh-CN" sz="40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) ×</a:t>
            </a:r>
            <a:r>
              <a:rPr kumimoji="1" lang="en-US" altLang="zh-CN" sz="40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n </a:t>
            </a:r>
            <a:r>
              <a:rPr lang="en-US" altLang="zh-CN" sz="40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÷2 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392238" y="3275013"/>
            <a:ext cx="50180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堆有（    ）个小球，</a:t>
            </a:r>
          </a:p>
          <a:p>
            <a:pPr>
              <a:defRPr/>
            </a:pP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8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堆有（    ）个小球。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378200" y="3225800"/>
            <a:ext cx="865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4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15 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3421063" y="3794125"/>
            <a:ext cx="865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4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17415" grpId="0"/>
      <p:bldP spid="2059" grpId="0"/>
      <p:bldP spid="206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2803525" y="288925"/>
            <a:ext cx="2898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en-US" sz="4000" b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搭三角形</a:t>
            </a:r>
          </a:p>
        </p:txBody>
      </p:sp>
      <p:grpSp>
        <p:nvGrpSpPr>
          <p:cNvPr id="2" name="Group 182"/>
          <p:cNvGrpSpPr>
            <a:grpSpLocks/>
          </p:cNvGrpSpPr>
          <p:nvPr/>
        </p:nvGrpSpPr>
        <p:grpSpPr bwMode="auto">
          <a:xfrm>
            <a:off x="1190625" y="2044700"/>
            <a:ext cx="854075" cy="744538"/>
            <a:chOff x="741" y="1333"/>
            <a:chExt cx="538" cy="469"/>
          </a:xfrm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 rot="-7608350">
              <a:off x="837" y="1305"/>
              <a:ext cx="198" cy="389"/>
              <a:chOff x="1422" y="2367"/>
              <a:chExt cx="198" cy="389"/>
            </a:xfrm>
          </p:grpSpPr>
          <p:sp>
            <p:nvSpPr>
              <p:cNvPr id="23672" name="Line 17"/>
              <p:cNvSpPr>
                <a:spLocks noChangeShapeType="1"/>
              </p:cNvSpPr>
              <p:nvPr/>
            </p:nvSpPr>
            <p:spPr bwMode="auto">
              <a:xfrm>
                <a:off x="1422" y="2367"/>
                <a:ext cx="153" cy="3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73" name="Oval 18"/>
              <p:cNvSpPr>
                <a:spLocks noChangeArrowheads="1"/>
              </p:cNvSpPr>
              <p:nvPr/>
            </p:nvSpPr>
            <p:spPr bwMode="auto">
              <a:xfrm>
                <a:off x="1564" y="2700"/>
                <a:ext cx="56" cy="56"/>
              </a:xfrm>
              <a:prstGeom prst="ellipse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zh-CN" b="1">
                  <a:solidFill>
                    <a:schemeClr val="hlink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  <p:grpSp>
          <p:nvGrpSpPr>
            <p:cNvPr id="4" name="Group 20"/>
            <p:cNvGrpSpPr>
              <a:grpSpLocks/>
            </p:cNvGrpSpPr>
            <p:nvPr/>
          </p:nvGrpSpPr>
          <p:grpSpPr bwMode="auto">
            <a:xfrm rot="6673145">
              <a:off x="932" y="1508"/>
              <a:ext cx="198" cy="389"/>
              <a:chOff x="1422" y="2367"/>
              <a:chExt cx="198" cy="389"/>
            </a:xfrm>
          </p:grpSpPr>
          <p:sp>
            <p:nvSpPr>
              <p:cNvPr id="23670" name="Line 21"/>
              <p:cNvSpPr>
                <a:spLocks noChangeShapeType="1"/>
              </p:cNvSpPr>
              <p:nvPr/>
            </p:nvSpPr>
            <p:spPr bwMode="auto">
              <a:xfrm>
                <a:off x="1422" y="2367"/>
                <a:ext cx="153" cy="3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71" name="Oval 22"/>
              <p:cNvSpPr>
                <a:spLocks noChangeArrowheads="1"/>
              </p:cNvSpPr>
              <p:nvPr/>
            </p:nvSpPr>
            <p:spPr bwMode="auto">
              <a:xfrm>
                <a:off x="1564" y="2700"/>
                <a:ext cx="56" cy="56"/>
              </a:xfrm>
              <a:prstGeom prst="ellipse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zh-CN" b="1">
                  <a:solidFill>
                    <a:schemeClr val="hlink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  <p:grpSp>
          <p:nvGrpSpPr>
            <p:cNvPr id="5" name="Group 23"/>
            <p:cNvGrpSpPr>
              <a:grpSpLocks/>
            </p:cNvGrpSpPr>
            <p:nvPr/>
          </p:nvGrpSpPr>
          <p:grpSpPr bwMode="auto">
            <a:xfrm rot="-731555">
              <a:off x="1081" y="1333"/>
              <a:ext cx="198" cy="389"/>
              <a:chOff x="1422" y="2367"/>
              <a:chExt cx="198" cy="389"/>
            </a:xfrm>
          </p:grpSpPr>
          <p:sp>
            <p:nvSpPr>
              <p:cNvPr id="23668" name="Line 24"/>
              <p:cNvSpPr>
                <a:spLocks noChangeShapeType="1"/>
              </p:cNvSpPr>
              <p:nvPr/>
            </p:nvSpPr>
            <p:spPr bwMode="auto">
              <a:xfrm>
                <a:off x="1422" y="2367"/>
                <a:ext cx="153" cy="3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69" name="Oval 25"/>
              <p:cNvSpPr>
                <a:spLocks noChangeArrowheads="1"/>
              </p:cNvSpPr>
              <p:nvPr/>
            </p:nvSpPr>
            <p:spPr bwMode="auto">
              <a:xfrm>
                <a:off x="1564" y="2700"/>
                <a:ext cx="56" cy="56"/>
              </a:xfrm>
              <a:prstGeom prst="ellipse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 b="1">
                  <a:solidFill>
                    <a:schemeClr val="hlink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</p:grpSp>
      <p:sp>
        <p:nvSpPr>
          <p:cNvPr id="23556" name="Text Box 114"/>
          <p:cNvSpPr txBox="1">
            <a:spLocks noChangeArrowheads="1"/>
          </p:cNvSpPr>
          <p:nvPr/>
        </p:nvSpPr>
        <p:spPr bwMode="auto">
          <a:xfrm>
            <a:off x="377825" y="1160463"/>
            <a:ext cx="83613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用火柴棒按下图的方式搭三角形，填写下表</a:t>
            </a:r>
          </a:p>
        </p:txBody>
      </p:sp>
      <p:graphicFrame>
        <p:nvGraphicFramePr>
          <p:cNvPr id="27939" name="Group 291"/>
          <p:cNvGraphicFramePr>
            <a:graphicFrameLocks noGrp="1"/>
          </p:cNvGraphicFramePr>
          <p:nvPr>
            <p:ph/>
          </p:nvPr>
        </p:nvGraphicFramePr>
        <p:xfrm>
          <a:off x="214313" y="3082925"/>
          <a:ext cx="8429625" cy="1219200"/>
        </p:xfrm>
        <a:graphic>
          <a:graphicData uri="http://schemas.openxmlformats.org/drawingml/2006/table">
            <a:tbl>
              <a:tblPr/>
              <a:tblGrid>
                <a:gridCol w="2654300"/>
                <a:gridCol w="711200"/>
                <a:gridCol w="663575"/>
                <a:gridCol w="636587"/>
                <a:gridCol w="671513"/>
                <a:gridCol w="685800"/>
                <a:gridCol w="671512"/>
                <a:gridCol w="173513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三角形的个数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…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火柴棒的根数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   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816" name="Text Box 168"/>
          <p:cNvSpPr txBox="1">
            <a:spLocks noChangeArrowheads="1"/>
          </p:cNvSpPr>
          <p:nvPr/>
        </p:nvSpPr>
        <p:spPr bwMode="auto">
          <a:xfrm>
            <a:off x="2987675" y="3709988"/>
            <a:ext cx="858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</a:p>
        </p:txBody>
      </p:sp>
      <p:sp>
        <p:nvSpPr>
          <p:cNvPr id="27817" name="Text Box 169"/>
          <p:cNvSpPr txBox="1">
            <a:spLocks noChangeArrowheads="1"/>
          </p:cNvSpPr>
          <p:nvPr/>
        </p:nvSpPr>
        <p:spPr bwMode="auto">
          <a:xfrm>
            <a:off x="3698875" y="3713163"/>
            <a:ext cx="5381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5</a:t>
            </a:r>
          </a:p>
        </p:txBody>
      </p:sp>
      <p:sp>
        <p:nvSpPr>
          <p:cNvPr id="27818" name="Text Box 170"/>
          <p:cNvSpPr txBox="1">
            <a:spLocks noChangeArrowheads="1"/>
          </p:cNvSpPr>
          <p:nvPr/>
        </p:nvSpPr>
        <p:spPr bwMode="auto">
          <a:xfrm>
            <a:off x="4367213" y="3719513"/>
            <a:ext cx="8588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7</a:t>
            </a:r>
          </a:p>
        </p:txBody>
      </p:sp>
      <p:sp>
        <p:nvSpPr>
          <p:cNvPr id="27819" name="Text Box 171"/>
          <p:cNvSpPr txBox="1">
            <a:spLocks noChangeArrowheads="1"/>
          </p:cNvSpPr>
          <p:nvPr/>
        </p:nvSpPr>
        <p:spPr bwMode="auto">
          <a:xfrm>
            <a:off x="4999038" y="3697288"/>
            <a:ext cx="8588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9</a:t>
            </a:r>
          </a:p>
        </p:txBody>
      </p:sp>
      <p:sp>
        <p:nvSpPr>
          <p:cNvPr id="27820" name="Text Box 172"/>
          <p:cNvSpPr txBox="1">
            <a:spLocks noChangeArrowheads="1"/>
          </p:cNvSpPr>
          <p:nvPr/>
        </p:nvSpPr>
        <p:spPr bwMode="auto">
          <a:xfrm>
            <a:off x="5553075" y="3700463"/>
            <a:ext cx="858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11</a:t>
            </a:r>
          </a:p>
        </p:txBody>
      </p:sp>
      <p:sp>
        <p:nvSpPr>
          <p:cNvPr id="27821" name="AutoShape 173"/>
          <p:cNvSpPr>
            <a:spLocks noChangeArrowheads="1"/>
          </p:cNvSpPr>
          <p:nvPr/>
        </p:nvSpPr>
        <p:spPr bwMode="auto">
          <a:xfrm>
            <a:off x="2071688" y="4429125"/>
            <a:ext cx="6000750" cy="2143125"/>
          </a:xfrm>
          <a:prstGeom prst="cloudCallout">
            <a:avLst>
              <a:gd name="adj1" fmla="val -44852"/>
              <a:gd name="adj2" fmla="val -5081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3200" b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三角形的个数与火柴棒的根数之间有什么关系？</a:t>
            </a:r>
          </a:p>
        </p:txBody>
      </p:sp>
      <p:grpSp>
        <p:nvGrpSpPr>
          <p:cNvPr id="6" name="Group 261"/>
          <p:cNvGrpSpPr>
            <a:grpSpLocks/>
          </p:cNvGrpSpPr>
          <p:nvPr/>
        </p:nvGrpSpPr>
        <p:grpSpPr bwMode="auto">
          <a:xfrm>
            <a:off x="2643188" y="1857375"/>
            <a:ext cx="1333500" cy="852488"/>
            <a:chOff x="1718" y="1198"/>
            <a:chExt cx="840" cy="537"/>
          </a:xfrm>
        </p:grpSpPr>
        <p:grpSp>
          <p:nvGrpSpPr>
            <p:cNvPr id="7" name="Group 26"/>
            <p:cNvGrpSpPr>
              <a:grpSpLocks/>
            </p:cNvGrpSpPr>
            <p:nvPr/>
          </p:nvGrpSpPr>
          <p:grpSpPr bwMode="auto">
            <a:xfrm rot="-7316247">
              <a:off x="2265" y="1266"/>
              <a:ext cx="198" cy="389"/>
              <a:chOff x="1422" y="2367"/>
              <a:chExt cx="198" cy="389"/>
            </a:xfrm>
          </p:grpSpPr>
          <p:sp>
            <p:nvSpPr>
              <p:cNvPr id="23663" name="Line 27"/>
              <p:cNvSpPr>
                <a:spLocks noChangeShapeType="1"/>
              </p:cNvSpPr>
              <p:nvPr/>
            </p:nvSpPr>
            <p:spPr bwMode="auto">
              <a:xfrm>
                <a:off x="1422" y="2367"/>
                <a:ext cx="153" cy="3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64" name="Oval 28"/>
              <p:cNvSpPr>
                <a:spLocks noChangeArrowheads="1"/>
              </p:cNvSpPr>
              <p:nvPr/>
            </p:nvSpPr>
            <p:spPr bwMode="auto">
              <a:xfrm>
                <a:off x="1564" y="2700"/>
                <a:ext cx="56" cy="56"/>
              </a:xfrm>
              <a:prstGeom prst="ellipse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zh-CN" b="1">
                  <a:solidFill>
                    <a:schemeClr val="hlink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  <p:grpSp>
          <p:nvGrpSpPr>
            <p:cNvPr id="8" name="Group 41"/>
            <p:cNvGrpSpPr>
              <a:grpSpLocks/>
            </p:cNvGrpSpPr>
            <p:nvPr/>
          </p:nvGrpSpPr>
          <p:grpSpPr bwMode="auto">
            <a:xfrm rot="7016410">
              <a:off x="2137" y="1102"/>
              <a:ext cx="198" cy="389"/>
              <a:chOff x="1422" y="2367"/>
              <a:chExt cx="198" cy="389"/>
            </a:xfrm>
          </p:grpSpPr>
          <p:sp>
            <p:nvSpPr>
              <p:cNvPr id="23661" name="Line 42"/>
              <p:cNvSpPr>
                <a:spLocks noChangeShapeType="1"/>
              </p:cNvSpPr>
              <p:nvPr/>
            </p:nvSpPr>
            <p:spPr bwMode="auto">
              <a:xfrm>
                <a:off x="1422" y="2367"/>
                <a:ext cx="153" cy="3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62" name="Oval 43"/>
              <p:cNvSpPr>
                <a:spLocks noChangeArrowheads="1"/>
              </p:cNvSpPr>
              <p:nvPr/>
            </p:nvSpPr>
            <p:spPr bwMode="auto">
              <a:xfrm>
                <a:off x="1564" y="2700"/>
                <a:ext cx="56" cy="56"/>
              </a:xfrm>
              <a:prstGeom prst="ellipse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zh-CN" b="1">
                  <a:solidFill>
                    <a:schemeClr val="hlink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  <p:grpSp>
          <p:nvGrpSpPr>
            <p:cNvPr id="9" name="Group 60"/>
            <p:cNvGrpSpPr>
              <a:grpSpLocks/>
            </p:cNvGrpSpPr>
            <p:nvPr/>
          </p:nvGrpSpPr>
          <p:grpSpPr bwMode="auto">
            <a:xfrm rot="365892">
              <a:off x="1718" y="1266"/>
              <a:ext cx="538" cy="469"/>
              <a:chOff x="1092" y="685"/>
              <a:chExt cx="538" cy="469"/>
            </a:xfrm>
          </p:grpSpPr>
          <p:grpSp>
            <p:nvGrpSpPr>
              <p:cNvPr id="10" name="Group 61"/>
              <p:cNvGrpSpPr>
                <a:grpSpLocks/>
              </p:cNvGrpSpPr>
              <p:nvPr/>
            </p:nvGrpSpPr>
            <p:grpSpPr bwMode="auto">
              <a:xfrm rot="-7608350">
                <a:off x="1188" y="657"/>
                <a:ext cx="198" cy="389"/>
                <a:chOff x="1422" y="2367"/>
                <a:chExt cx="198" cy="389"/>
              </a:xfrm>
            </p:grpSpPr>
            <p:sp>
              <p:nvSpPr>
                <p:cNvPr id="23659" name="Line 62"/>
                <p:cNvSpPr>
                  <a:spLocks noChangeShapeType="1"/>
                </p:cNvSpPr>
                <p:nvPr/>
              </p:nvSpPr>
              <p:spPr bwMode="auto">
                <a:xfrm>
                  <a:off x="1422" y="2367"/>
                  <a:ext cx="153" cy="33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660" name="Oval 63"/>
                <p:cNvSpPr>
                  <a:spLocks noChangeArrowheads="1"/>
                </p:cNvSpPr>
                <p:nvPr/>
              </p:nvSpPr>
              <p:spPr bwMode="auto">
                <a:xfrm>
                  <a:off x="1564" y="2700"/>
                  <a:ext cx="56" cy="56"/>
                </a:xfrm>
                <a:prstGeom prst="ellipse">
                  <a:avLst/>
                </a:prstGeom>
                <a:solidFill>
                  <a:schemeClr val="hlink"/>
                </a:solidFill>
                <a:ln w="19050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zh-CN" b="1">
                    <a:solidFill>
                      <a:schemeClr val="hlink"/>
                    </a:solidFill>
                    <a:latin typeface="华文楷体" pitchFamily="2" charset="-122"/>
                    <a:ea typeface="华文楷体" pitchFamily="2" charset="-122"/>
                  </a:endParaRPr>
                </a:p>
              </p:txBody>
            </p:sp>
          </p:grpSp>
          <p:grpSp>
            <p:nvGrpSpPr>
              <p:cNvPr id="11" name="Group 64"/>
              <p:cNvGrpSpPr>
                <a:grpSpLocks/>
              </p:cNvGrpSpPr>
              <p:nvPr/>
            </p:nvGrpSpPr>
            <p:grpSpPr bwMode="auto">
              <a:xfrm rot="6673145">
                <a:off x="1283" y="860"/>
                <a:ext cx="198" cy="389"/>
                <a:chOff x="1422" y="2367"/>
                <a:chExt cx="198" cy="389"/>
              </a:xfrm>
            </p:grpSpPr>
            <p:sp>
              <p:nvSpPr>
                <p:cNvPr id="23657" name="Line 65"/>
                <p:cNvSpPr>
                  <a:spLocks noChangeShapeType="1"/>
                </p:cNvSpPr>
                <p:nvPr/>
              </p:nvSpPr>
              <p:spPr bwMode="auto">
                <a:xfrm>
                  <a:off x="1422" y="2367"/>
                  <a:ext cx="153" cy="33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658" name="Oval 66"/>
                <p:cNvSpPr>
                  <a:spLocks noChangeArrowheads="1"/>
                </p:cNvSpPr>
                <p:nvPr/>
              </p:nvSpPr>
              <p:spPr bwMode="auto">
                <a:xfrm>
                  <a:off x="1564" y="2700"/>
                  <a:ext cx="56" cy="56"/>
                </a:xfrm>
                <a:prstGeom prst="ellipse">
                  <a:avLst/>
                </a:prstGeom>
                <a:solidFill>
                  <a:schemeClr val="hlink"/>
                </a:solidFill>
                <a:ln w="19050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rot="10800000" vert="eaVert" wrap="none" anchor="ctr"/>
                <a:lstStyle/>
                <a:p>
                  <a:endParaRPr lang="zh-CN" altLang="zh-CN" b="1">
                    <a:solidFill>
                      <a:schemeClr val="hlink"/>
                    </a:solidFill>
                    <a:latin typeface="华文楷体" pitchFamily="2" charset="-122"/>
                    <a:ea typeface="华文楷体" pitchFamily="2" charset="-122"/>
                  </a:endParaRPr>
                </a:p>
              </p:txBody>
            </p:sp>
          </p:grpSp>
          <p:grpSp>
            <p:nvGrpSpPr>
              <p:cNvPr id="12" name="Group 67"/>
              <p:cNvGrpSpPr>
                <a:grpSpLocks/>
              </p:cNvGrpSpPr>
              <p:nvPr/>
            </p:nvGrpSpPr>
            <p:grpSpPr bwMode="auto">
              <a:xfrm rot="-731555">
                <a:off x="1432" y="685"/>
                <a:ext cx="198" cy="389"/>
                <a:chOff x="1422" y="2367"/>
                <a:chExt cx="198" cy="389"/>
              </a:xfrm>
            </p:grpSpPr>
            <p:sp>
              <p:nvSpPr>
                <p:cNvPr id="23655" name="Line 68"/>
                <p:cNvSpPr>
                  <a:spLocks noChangeShapeType="1"/>
                </p:cNvSpPr>
                <p:nvPr/>
              </p:nvSpPr>
              <p:spPr bwMode="auto">
                <a:xfrm>
                  <a:off x="1422" y="2367"/>
                  <a:ext cx="153" cy="33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656" name="Oval 69"/>
                <p:cNvSpPr>
                  <a:spLocks noChangeArrowheads="1"/>
                </p:cNvSpPr>
                <p:nvPr/>
              </p:nvSpPr>
              <p:spPr bwMode="auto">
                <a:xfrm>
                  <a:off x="1564" y="2700"/>
                  <a:ext cx="56" cy="56"/>
                </a:xfrm>
                <a:prstGeom prst="ellipse">
                  <a:avLst/>
                </a:prstGeom>
                <a:solidFill>
                  <a:schemeClr val="hlink"/>
                </a:solidFill>
                <a:ln w="19050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 b="1">
                    <a:solidFill>
                      <a:schemeClr val="hlink"/>
                    </a:solidFill>
                    <a:latin typeface="华文楷体" pitchFamily="2" charset="-122"/>
                    <a:ea typeface="华文楷体" pitchFamily="2" charset="-122"/>
                  </a:endParaRPr>
                </a:p>
              </p:txBody>
            </p:sp>
          </p:grpSp>
        </p:grpSp>
      </p:grpSp>
      <p:grpSp>
        <p:nvGrpSpPr>
          <p:cNvPr id="13" name="Group 289"/>
          <p:cNvGrpSpPr>
            <a:grpSpLocks/>
          </p:cNvGrpSpPr>
          <p:nvPr/>
        </p:nvGrpSpPr>
        <p:grpSpPr bwMode="auto">
          <a:xfrm>
            <a:off x="4233863" y="1860550"/>
            <a:ext cx="1631950" cy="844550"/>
            <a:chOff x="2667" y="1172"/>
            <a:chExt cx="1028" cy="532"/>
          </a:xfrm>
        </p:grpSpPr>
        <p:grpSp>
          <p:nvGrpSpPr>
            <p:cNvPr id="14" name="Group 288"/>
            <p:cNvGrpSpPr>
              <a:grpSpLocks/>
            </p:cNvGrpSpPr>
            <p:nvPr/>
          </p:nvGrpSpPr>
          <p:grpSpPr bwMode="auto">
            <a:xfrm>
              <a:off x="3190" y="1252"/>
              <a:ext cx="333" cy="268"/>
              <a:chOff x="3592" y="429"/>
              <a:chExt cx="333" cy="268"/>
            </a:xfrm>
          </p:grpSpPr>
          <p:sp>
            <p:nvSpPr>
              <p:cNvPr id="23647" name="Line 73"/>
              <p:cNvSpPr>
                <a:spLocks noChangeShapeType="1"/>
              </p:cNvSpPr>
              <p:nvPr/>
            </p:nvSpPr>
            <p:spPr bwMode="auto">
              <a:xfrm rot="-7316247">
                <a:off x="3682" y="454"/>
                <a:ext cx="153" cy="3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48" name="Oval 74"/>
              <p:cNvSpPr>
                <a:spLocks noChangeArrowheads="1"/>
              </p:cNvSpPr>
              <p:nvPr/>
            </p:nvSpPr>
            <p:spPr bwMode="auto">
              <a:xfrm rot="-7316247">
                <a:off x="3828" y="429"/>
                <a:ext cx="56" cy="56"/>
              </a:xfrm>
              <a:prstGeom prst="ellipse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zh-CN" b="1">
                  <a:solidFill>
                    <a:schemeClr val="hlink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  <p:grpSp>
          <p:nvGrpSpPr>
            <p:cNvPr id="15" name="Group 287"/>
            <p:cNvGrpSpPr>
              <a:grpSpLocks/>
            </p:cNvGrpSpPr>
            <p:nvPr/>
          </p:nvGrpSpPr>
          <p:grpSpPr bwMode="auto">
            <a:xfrm>
              <a:off x="2667" y="1172"/>
              <a:ext cx="1028" cy="532"/>
              <a:chOff x="2667" y="1172"/>
              <a:chExt cx="1028" cy="532"/>
            </a:xfrm>
          </p:grpSpPr>
          <p:sp>
            <p:nvSpPr>
              <p:cNvPr id="23629" name="Oval 77"/>
              <p:cNvSpPr>
                <a:spLocks noChangeArrowheads="1"/>
              </p:cNvSpPr>
              <p:nvPr/>
            </p:nvSpPr>
            <p:spPr bwMode="auto">
              <a:xfrm rot="7016410">
                <a:off x="3005" y="1224"/>
                <a:ext cx="56" cy="56"/>
              </a:xfrm>
              <a:prstGeom prst="ellipse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zh-CN" b="1">
                  <a:solidFill>
                    <a:schemeClr val="hlink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  <p:grpSp>
            <p:nvGrpSpPr>
              <p:cNvPr id="16" name="Group 264"/>
              <p:cNvGrpSpPr>
                <a:grpSpLocks/>
              </p:cNvGrpSpPr>
              <p:nvPr/>
            </p:nvGrpSpPr>
            <p:grpSpPr bwMode="auto">
              <a:xfrm>
                <a:off x="2667" y="1172"/>
                <a:ext cx="1028" cy="532"/>
                <a:chOff x="2621" y="1272"/>
                <a:chExt cx="1028" cy="532"/>
              </a:xfrm>
            </p:grpSpPr>
            <p:grpSp>
              <p:nvGrpSpPr>
                <p:cNvPr id="17" name="Group 35"/>
                <p:cNvGrpSpPr>
                  <a:grpSpLocks/>
                </p:cNvGrpSpPr>
                <p:nvPr/>
              </p:nvGrpSpPr>
              <p:grpSpPr bwMode="auto">
                <a:xfrm rot="-156882">
                  <a:off x="3451" y="1363"/>
                  <a:ext cx="198" cy="389"/>
                  <a:chOff x="1422" y="2367"/>
                  <a:chExt cx="198" cy="389"/>
                </a:xfrm>
              </p:grpSpPr>
              <p:sp>
                <p:nvSpPr>
                  <p:cNvPr id="23645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422" y="2367"/>
                    <a:ext cx="153" cy="33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46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1564" y="2700"/>
                    <a:ext cx="56" cy="56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19050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zh-CN" b="1">
                      <a:solidFill>
                        <a:schemeClr val="hlink"/>
                      </a:solidFill>
                      <a:latin typeface="华文楷体" pitchFamily="2" charset="-122"/>
                      <a:ea typeface="华文楷体" pitchFamily="2" charset="-122"/>
                    </a:endParaRPr>
                  </a:p>
                </p:txBody>
              </p:sp>
            </p:grpSp>
            <p:sp>
              <p:nvSpPr>
                <p:cNvPr id="23632" name="Line 76"/>
                <p:cNvSpPr>
                  <a:spLocks noChangeShapeType="1"/>
                </p:cNvSpPr>
                <p:nvPr/>
              </p:nvSpPr>
              <p:spPr bwMode="auto">
                <a:xfrm rot="7016410">
                  <a:off x="3098" y="1182"/>
                  <a:ext cx="153" cy="33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8" name="Group 79"/>
                <p:cNvGrpSpPr>
                  <a:grpSpLocks/>
                </p:cNvGrpSpPr>
                <p:nvPr/>
              </p:nvGrpSpPr>
              <p:grpSpPr bwMode="auto">
                <a:xfrm rot="-7242458">
                  <a:off x="2717" y="1298"/>
                  <a:ext cx="198" cy="389"/>
                  <a:chOff x="1422" y="2367"/>
                  <a:chExt cx="198" cy="389"/>
                </a:xfrm>
              </p:grpSpPr>
              <p:sp>
                <p:nvSpPr>
                  <p:cNvPr id="23643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422" y="2367"/>
                    <a:ext cx="153" cy="33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44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1564" y="2700"/>
                    <a:ext cx="56" cy="56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19050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zh-CN" altLang="zh-CN" b="1">
                      <a:solidFill>
                        <a:schemeClr val="hlink"/>
                      </a:solidFill>
                      <a:latin typeface="华文楷体" pitchFamily="2" charset="-122"/>
                      <a:ea typeface="华文楷体" pitchFamily="2" charset="-122"/>
                    </a:endParaRPr>
                  </a:p>
                </p:txBody>
              </p:sp>
            </p:grpSp>
            <p:grpSp>
              <p:nvGrpSpPr>
                <p:cNvPr id="19" name="Group 82"/>
                <p:cNvGrpSpPr>
                  <a:grpSpLocks/>
                </p:cNvGrpSpPr>
                <p:nvPr/>
              </p:nvGrpSpPr>
              <p:grpSpPr bwMode="auto">
                <a:xfrm rot="7039037">
                  <a:off x="2790" y="1510"/>
                  <a:ext cx="198" cy="389"/>
                  <a:chOff x="1422" y="2367"/>
                  <a:chExt cx="198" cy="389"/>
                </a:xfrm>
              </p:grpSpPr>
              <p:sp>
                <p:nvSpPr>
                  <p:cNvPr id="23641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422" y="2367"/>
                    <a:ext cx="153" cy="33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42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1564" y="2700"/>
                    <a:ext cx="56" cy="56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19050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endParaRPr lang="zh-CN" altLang="zh-CN" b="1">
                      <a:solidFill>
                        <a:schemeClr val="hlink"/>
                      </a:solidFill>
                      <a:latin typeface="华文楷体" pitchFamily="2" charset="-122"/>
                      <a:ea typeface="华文楷体" pitchFamily="2" charset="-122"/>
                    </a:endParaRPr>
                  </a:p>
                </p:txBody>
              </p:sp>
            </p:grpSp>
            <p:grpSp>
              <p:nvGrpSpPr>
                <p:cNvPr id="20" name="Group 85"/>
                <p:cNvGrpSpPr>
                  <a:grpSpLocks/>
                </p:cNvGrpSpPr>
                <p:nvPr/>
              </p:nvGrpSpPr>
              <p:grpSpPr bwMode="auto">
                <a:xfrm rot="-365663">
                  <a:off x="2957" y="1352"/>
                  <a:ext cx="198" cy="389"/>
                  <a:chOff x="1422" y="2367"/>
                  <a:chExt cx="198" cy="389"/>
                </a:xfrm>
              </p:grpSpPr>
              <p:sp>
                <p:nvSpPr>
                  <p:cNvPr id="23639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1422" y="2367"/>
                    <a:ext cx="153" cy="33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40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1564" y="2700"/>
                    <a:ext cx="56" cy="56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19050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zh-CN" b="1">
                      <a:solidFill>
                        <a:schemeClr val="hlink"/>
                      </a:solidFill>
                      <a:latin typeface="华文楷体" pitchFamily="2" charset="-122"/>
                      <a:ea typeface="华文楷体" pitchFamily="2" charset="-122"/>
                    </a:endParaRPr>
                  </a:p>
                </p:txBody>
              </p:sp>
            </p:grpSp>
            <p:grpSp>
              <p:nvGrpSpPr>
                <p:cNvPr id="21" name="Group 263"/>
                <p:cNvGrpSpPr>
                  <a:grpSpLocks/>
                </p:cNvGrpSpPr>
                <p:nvPr/>
              </p:nvGrpSpPr>
              <p:grpSpPr bwMode="auto">
                <a:xfrm>
                  <a:off x="3177" y="1633"/>
                  <a:ext cx="391" cy="153"/>
                  <a:chOff x="3333" y="471"/>
                  <a:chExt cx="391" cy="153"/>
                </a:xfrm>
              </p:grpSpPr>
              <p:sp>
                <p:nvSpPr>
                  <p:cNvPr id="23637" name="Line 223"/>
                  <p:cNvSpPr>
                    <a:spLocks noChangeShapeType="1"/>
                  </p:cNvSpPr>
                  <p:nvPr/>
                </p:nvSpPr>
                <p:spPr bwMode="auto">
                  <a:xfrm rot="6918733">
                    <a:off x="3481" y="381"/>
                    <a:ext cx="153" cy="33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38" name="Oval 224"/>
                  <p:cNvSpPr>
                    <a:spLocks noChangeArrowheads="1"/>
                  </p:cNvSpPr>
                  <p:nvPr/>
                </p:nvSpPr>
                <p:spPr bwMode="auto">
                  <a:xfrm rot="6918733">
                    <a:off x="3333" y="521"/>
                    <a:ext cx="56" cy="56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19050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endParaRPr lang="zh-CN" altLang="zh-CN" b="1">
                      <a:solidFill>
                        <a:schemeClr val="hlink"/>
                      </a:solidFill>
                      <a:latin typeface="华文楷体" pitchFamily="2" charset="-122"/>
                      <a:ea typeface="华文楷体" pitchFamily="2" charset="-122"/>
                    </a:endParaRPr>
                  </a:p>
                </p:txBody>
              </p:sp>
            </p:grpSp>
          </p:grpSp>
        </p:grpSp>
      </p:grpSp>
      <p:grpSp>
        <p:nvGrpSpPr>
          <p:cNvPr id="22" name="Group 266"/>
          <p:cNvGrpSpPr>
            <a:grpSpLocks/>
          </p:cNvGrpSpPr>
          <p:nvPr/>
        </p:nvGrpSpPr>
        <p:grpSpPr bwMode="auto">
          <a:xfrm>
            <a:off x="5929313" y="2005013"/>
            <a:ext cx="2125662" cy="873125"/>
            <a:chOff x="3735" y="1263"/>
            <a:chExt cx="1339" cy="550"/>
          </a:xfrm>
        </p:grpSpPr>
        <p:grpSp>
          <p:nvGrpSpPr>
            <p:cNvPr id="23" name="Group 90"/>
            <p:cNvGrpSpPr>
              <a:grpSpLocks/>
            </p:cNvGrpSpPr>
            <p:nvPr/>
          </p:nvGrpSpPr>
          <p:grpSpPr bwMode="auto">
            <a:xfrm rot="-156882">
              <a:off x="4544" y="1352"/>
              <a:ext cx="198" cy="389"/>
              <a:chOff x="1422" y="2367"/>
              <a:chExt cx="198" cy="389"/>
            </a:xfrm>
          </p:grpSpPr>
          <p:sp>
            <p:nvSpPr>
              <p:cNvPr id="23625" name="Line 91"/>
              <p:cNvSpPr>
                <a:spLocks noChangeShapeType="1"/>
              </p:cNvSpPr>
              <p:nvPr/>
            </p:nvSpPr>
            <p:spPr bwMode="auto">
              <a:xfrm>
                <a:off x="1422" y="2367"/>
                <a:ext cx="153" cy="3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26" name="Oval 92"/>
              <p:cNvSpPr>
                <a:spLocks noChangeArrowheads="1"/>
              </p:cNvSpPr>
              <p:nvPr/>
            </p:nvSpPr>
            <p:spPr bwMode="auto">
              <a:xfrm>
                <a:off x="1564" y="2700"/>
                <a:ext cx="56" cy="56"/>
              </a:xfrm>
              <a:prstGeom prst="ellipse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 b="1">
                  <a:solidFill>
                    <a:schemeClr val="hlink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  <p:grpSp>
          <p:nvGrpSpPr>
            <p:cNvPr id="24" name="Group 93"/>
            <p:cNvGrpSpPr>
              <a:grpSpLocks/>
            </p:cNvGrpSpPr>
            <p:nvPr/>
          </p:nvGrpSpPr>
          <p:grpSpPr bwMode="auto">
            <a:xfrm rot="6703426">
              <a:off x="4430" y="1530"/>
              <a:ext cx="164" cy="402"/>
              <a:chOff x="1422" y="2367"/>
              <a:chExt cx="198" cy="389"/>
            </a:xfrm>
          </p:grpSpPr>
          <p:sp>
            <p:nvSpPr>
              <p:cNvPr id="23623" name="Line 94"/>
              <p:cNvSpPr>
                <a:spLocks noChangeShapeType="1"/>
              </p:cNvSpPr>
              <p:nvPr/>
            </p:nvSpPr>
            <p:spPr bwMode="auto">
              <a:xfrm>
                <a:off x="1422" y="2367"/>
                <a:ext cx="153" cy="3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24" name="Oval 95"/>
              <p:cNvSpPr>
                <a:spLocks noChangeArrowheads="1"/>
              </p:cNvSpPr>
              <p:nvPr/>
            </p:nvSpPr>
            <p:spPr bwMode="auto">
              <a:xfrm>
                <a:off x="1564" y="2700"/>
                <a:ext cx="56" cy="56"/>
              </a:xfrm>
              <a:prstGeom prst="ellipse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zh-CN" b="1">
                  <a:solidFill>
                    <a:schemeClr val="hlink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  <p:grpSp>
          <p:nvGrpSpPr>
            <p:cNvPr id="25" name="Group 265"/>
            <p:cNvGrpSpPr>
              <a:grpSpLocks/>
            </p:cNvGrpSpPr>
            <p:nvPr/>
          </p:nvGrpSpPr>
          <p:grpSpPr bwMode="auto">
            <a:xfrm>
              <a:off x="3735" y="1263"/>
              <a:ext cx="1339" cy="546"/>
              <a:chOff x="3735" y="1172"/>
              <a:chExt cx="1339" cy="546"/>
            </a:xfrm>
          </p:grpSpPr>
          <p:grpSp>
            <p:nvGrpSpPr>
              <p:cNvPr id="26" name="Group 32"/>
              <p:cNvGrpSpPr>
                <a:grpSpLocks/>
              </p:cNvGrpSpPr>
              <p:nvPr/>
            </p:nvGrpSpPr>
            <p:grpSpPr bwMode="auto">
              <a:xfrm rot="-3772705">
                <a:off x="4678" y="1087"/>
                <a:ext cx="198" cy="389"/>
                <a:chOff x="1422" y="2367"/>
                <a:chExt cx="198" cy="389"/>
              </a:xfrm>
            </p:grpSpPr>
            <p:sp>
              <p:nvSpPr>
                <p:cNvPr id="23621" name="Line 33"/>
                <p:cNvSpPr>
                  <a:spLocks noChangeShapeType="1"/>
                </p:cNvSpPr>
                <p:nvPr/>
              </p:nvSpPr>
              <p:spPr bwMode="auto">
                <a:xfrm>
                  <a:off x="1422" y="2367"/>
                  <a:ext cx="153" cy="33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622" name="Oval 34"/>
                <p:cNvSpPr>
                  <a:spLocks noChangeArrowheads="1"/>
                </p:cNvSpPr>
                <p:nvPr/>
              </p:nvSpPr>
              <p:spPr bwMode="auto">
                <a:xfrm>
                  <a:off x="1564" y="2700"/>
                  <a:ext cx="56" cy="56"/>
                </a:xfrm>
                <a:prstGeom prst="ellipse">
                  <a:avLst/>
                </a:prstGeom>
                <a:solidFill>
                  <a:schemeClr val="hlink"/>
                </a:solidFill>
                <a:ln w="19050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zh-CN" b="1">
                    <a:solidFill>
                      <a:schemeClr val="hlink"/>
                    </a:solidFill>
                    <a:latin typeface="华文楷体" pitchFamily="2" charset="-122"/>
                    <a:ea typeface="华文楷体" pitchFamily="2" charset="-122"/>
                  </a:endParaRPr>
                </a:p>
              </p:txBody>
            </p:sp>
          </p:grpSp>
          <p:grpSp>
            <p:nvGrpSpPr>
              <p:cNvPr id="27" name="Group 56"/>
              <p:cNvGrpSpPr>
                <a:grpSpLocks/>
              </p:cNvGrpSpPr>
              <p:nvPr/>
            </p:nvGrpSpPr>
            <p:grpSpPr bwMode="auto">
              <a:xfrm rot="-6734076">
                <a:off x="4781" y="1271"/>
                <a:ext cx="198" cy="389"/>
                <a:chOff x="1422" y="2367"/>
                <a:chExt cx="198" cy="389"/>
              </a:xfrm>
            </p:grpSpPr>
            <p:sp>
              <p:nvSpPr>
                <p:cNvPr id="23619" name="Line 57"/>
                <p:cNvSpPr>
                  <a:spLocks noChangeShapeType="1"/>
                </p:cNvSpPr>
                <p:nvPr/>
              </p:nvSpPr>
              <p:spPr bwMode="auto">
                <a:xfrm>
                  <a:off x="1422" y="2367"/>
                  <a:ext cx="153" cy="33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620" name="Oval 58"/>
                <p:cNvSpPr>
                  <a:spLocks noChangeArrowheads="1"/>
                </p:cNvSpPr>
                <p:nvPr/>
              </p:nvSpPr>
              <p:spPr bwMode="auto">
                <a:xfrm>
                  <a:off x="1564" y="2700"/>
                  <a:ext cx="56" cy="56"/>
                </a:xfrm>
                <a:prstGeom prst="ellipse">
                  <a:avLst/>
                </a:prstGeom>
                <a:solidFill>
                  <a:schemeClr val="hlink"/>
                </a:solidFill>
                <a:ln w="19050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zh-CN" b="1">
                    <a:solidFill>
                      <a:schemeClr val="hlink"/>
                    </a:solidFill>
                    <a:latin typeface="华文楷体" pitchFamily="2" charset="-122"/>
                    <a:ea typeface="华文楷体" pitchFamily="2" charset="-122"/>
                  </a:endParaRPr>
                </a:p>
              </p:txBody>
            </p:sp>
          </p:grpSp>
          <p:grpSp>
            <p:nvGrpSpPr>
              <p:cNvPr id="28" name="Group 96"/>
              <p:cNvGrpSpPr>
                <a:grpSpLocks/>
              </p:cNvGrpSpPr>
              <p:nvPr/>
            </p:nvGrpSpPr>
            <p:grpSpPr bwMode="auto">
              <a:xfrm>
                <a:off x="3735" y="1172"/>
                <a:ext cx="885" cy="546"/>
                <a:chOff x="2006" y="1009"/>
                <a:chExt cx="885" cy="546"/>
              </a:xfrm>
            </p:grpSpPr>
            <p:grpSp>
              <p:nvGrpSpPr>
                <p:cNvPr id="29" name="Group 97"/>
                <p:cNvGrpSpPr>
                  <a:grpSpLocks/>
                </p:cNvGrpSpPr>
                <p:nvPr/>
              </p:nvGrpSpPr>
              <p:grpSpPr bwMode="auto">
                <a:xfrm rot="-7316247">
                  <a:off x="2598" y="1068"/>
                  <a:ext cx="198" cy="389"/>
                  <a:chOff x="1422" y="2367"/>
                  <a:chExt cx="198" cy="389"/>
                </a:xfrm>
              </p:grpSpPr>
              <p:sp>
                <p:nvSpPr>
                  <p:cNvPr id="23617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422" y="2367"/>
                    <a:ext cx="153" cy="33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18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1564" y="2700"/>
                    <a:ext cx="56" cy="56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19050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zh-CN" altLang="zh-CN" b="1">
                      <a:solidFill>
                        <a:schemeClr val="hlink"/>
                      </a:solidFill>
                      <a:latin typeface="华文楷体" pitchFamily="2" charset="-122"/>
                      <a:ea typeface="华文楷体" pitchFamily="2" charset="-122"/>
                    </a:endParaRPr>
                  </a:p>
                </p:txBody>
              </p:sp>
            </p:grpSp>
            <p:grpSp>
              <p:nvGrpSpPr>
                <p:cNvPr id="30" name="Group 100"/>
                <p:cNvGrpSpPr>
                  <a:grpSpLocks/>
                </p:cNvGrpSpPr>
                <p:nvPr/>
              </p:nvGrpSpPr>
              <p:grpSpPr bwMode="auto">
                <a:xfrm rot="7016410">
                  <a:off x="2452" y="913"/>
                  <a:ext cx="198" cy="389"/>
                  <a:chOff x="1422" y="2367"/>
                  <a:chExt cx="198" cy="389"/>
                </a:xfrm>
              </p:grpSpPr>
              <p:sp>
                <p:nvSpPr>
                  <p:cNvPr id="23615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1422" y="2367"/>
                    <a:ext cx="153" cy="333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16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1564" y="2700"/>
                    <a:ext cx="56" cy="56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19050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endParaRPr lang="zh-CN" altLang="zh-CN" b="1">
                      <a:solidFill>
                        <a:schemeClr val="hlink"/>
                      </a:solidFill>
                      <a:latin typeface="华文楷体" pitchFamily="2" charset="-122"/>
                      <a:ea typeface="华文楷体" pitchFamily="2" charset="-122"/>
                    </a:endParaRPr>
                  </a:p>
                </p:txBody>
              </p:sp>
            </p:grpSp>
            <p:grpSp>
              <p:nvGrpSpPr>
                <p:cNvPr id="31" name="Group 103"/>
                <p:cNvGrpSpPr>
                  <a:grpSpLocks/>
                </p:cNvGrpSpPr>
                <p:nvPr/>
              </p:nvGrpSpPr>
              <p:grpSpPr bwMode="auto">
                <a:xfrm rot="365892">
                  <a:off x="2006" y="1086"/>
                  <a:ext cx="538" cy="469"/>
                  <a:chOff x="1092" y="685"/>
                  <a:chExt cx="538" cy="469"/>
                </a:xfrm>
              </p:grpSpPr>
              <p:grpSp>
                <p:nvGrpSpPr>
                  <p:cNvPr id="23552" name="Group 104"/>
                  <p:cNvGrpSpPr>
                    <a:grpSpLocks/>
                  </p:cNvGrpSpPr>
                  <p:nvPr/>
                </p:nvGrpSpPr>
                <p:grpSpPr bwMode="auto">
                  <a:xfrm rot="-7608350">
                    <a:off x="1188" y="657"/>
                    <a:ext cx="198" cy="389"/>
                    <a:chOff x="1422" y="2367"/>
                    <a:chExt cx="198" cy="389"/>
                  </a:xfrm>
                </p:grpSpPr>
                <p:sp>
                  <p:nvSpPr>
                    <p:cNvPr id="23613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22" y="2367"/>
                      <a:ext cx="153" cy="333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614" name="Oval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64" y="2700"/>
                      <a:ext cx="56" cy="56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19050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vert="eaVert" wrap="none" anchor="ctr"/>
                    <a:lstStyle/>
                    <a:p>
                      <a:endParaRPr lang="zh-CN" altLang="zh-CN" b="1">
                        <a:solidFill>
                          <a:schemeClr val="hlink"/>
                        </a:solidFill>
                        <a:latin typeface="华文楷体" pitchFamily="2" charset="-122"/>
                        <a:ea typeface="华文楷体" pitchFamily="2" charset="-122"/>
                      </a:endParaRPr>
                    </a:p>
                  </p:txBody>
                </p:sp>
              </p:grpSp>
              <p:grpSp>
                <p:nvGrpSpPr>
                  <p:cNvPr id="23553" name="Group 107"/>
                  <p:cNvGrpSpPr>
                    <a:grpSpLocks/>
                  </p:cNvGrpSpPr>
                  <p:nvPr/>
                </p:nvGrpSpPr>
                <p:grpSpPr bwMode="auto">
                  <a:xfrm rot="6673145">
                    <a:off x="1283" y="860"/>
                    <a:ext cx="198" cy="389"/>
                    <a:chOff x="1422" y="2367"/>
                    <a:chExt cx="198" cy="389"/>
                  </a:xfrm>
                </p:grpSpPr>
                <p:sp>
                  <p:nvSpPr>
                    <p:cNvPr id="2361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22" y="2367"/>
                      <a:ext cx="153" cy="333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612" name="Oval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64" y="2700"/>
                      <a:ext cx="56" cy="56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19050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rot="10800000" vert="eaVert" wrap="none" anchor="ctr"/>
                    <a:lstStyle/>
                    <a:p>
                      <a:endParaRPr lang="zh-CN" altLang="zh-CN" b="1">
                        <a:solidFill>
                          <a:schemeClr val="hlink"/>
                        </a:solidFill>
                        <a:latin typeface="华文楷体" pitchFamily="2" charset="-122"/>
                        <a:ea typeface="华文楷体" pitchFamily="2" charset="-122"/>
                      </a:endParaRPr>
                    </a:p>
                  </p:txBody>
                </p:sp>
              </p:grpSp>
              <p:grpSp>
                <p:nvGrpSpPr>
                  <p:cNvPr id="23555" name="Group 110"/>
                  <p:cNvGrpSpPr>
                    <a:grpSpLocks/>
                  </p:cNvGrpSpPr>
                  <p:nvPr/>
                </p:nvGrpSpPr>
                <p:grpSpPr bwMode="auto">
                  <a:xfrm rot="-731555">
                    <a:off x="1432" y="685"/>
                    <a:ext cx="198" cy="389"/>
                    <a:chOff x="1422" y="2367"/>
                    <a:chExt cx="198" cy="389"/>
                  </a:xfrm>
                </p:grpSpPr>
                <p:sp>
                  <p:nvSpPr>
                    <p:cNvPr id="23609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22" y="2367"/>
                      <a:ext cx="153" cy="333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610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64" y="2700"/>
                      <a:ext cx="56" cy="56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19050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zh-CN" b="1">
                        <a:solidFill>
                          <a:schemeClr val="hlink"/>
                        </a:solidFill>
                        <a:latin typeface="华文楷体" pitchFamily="2" charset="-122"/>
                        <a:ea typeface="华文楷体" pitchFamily="2" charset="-122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92" name="Text Box 172"/>
          <p:cNvSpPr txBox="1">
            <a:spLocks noChangeArrowheads="1"/>
          </p:cNvSpPr>
          <p:nvPr/>
        </p:nvSpPr>
        <p:spPr bwMode="auto">
          <a:xfrm>
            <a:off x="6307138" y="3571875"/>
            <a:ext cx="8588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…</a:t>
            </a:r>
          </a:p>
        </p:txBody>
      </p:sp>
      <p:sp>
        <p:nvSpPr>
          <p:cNvPr id="93" name="Text Box 172"/>
          <p:cNvSpPr txBox="1">
            <a:spLocks noChangeArrowheads="1"/>
          </p:cNvSpPr>
          <p:nvPr/>
        </p:nvSpPr>
        <p:spPr bwMode="auto">
          <a:xfrm>
            <a:off x="7072313" y="3643313"/>
            <a:ext cx="1928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cs typeface="Arial" charset="0"/>
              </a:rPr>
              <a:t>2n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cs typeface="Arial" charset="0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cs typeface="Arial" charset="0"/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16" grpId="0"/>
      <p:bldP spid="27817" grpId="0"/>
      <p:bldP spid="27818" grpId="0"/>
      <p:bldP spid="27819" grpId="0"/>
      <p:bldP spid="27820" grpId="0"/>
      <p:bldP spid="27821" grpId="0" animBg="1"/>
      <p:bldP spid="92" grpId="0"/>
      <p:bldP spid="9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57250" y="1000125"/>
            <a:ext cx="2235200" cy="1225550"/>
            <a:chOff x="1130" y="1726"/>
            <a:chExt cx="1408" cy="772"/>
          </a:xfrm>
        </p:grpSpPr>
        <p:sp>
          <p:nvSpPr>
            <p:cNvPr id="26632" name="chair3"/>
            <p:cNvSpPr>
              <a:spLocks noEditPoints="1" noChangeArrowheads="1"/>
            </p:cNvSpPr>
            <p:nvPr/>
          </p:nvSpPr>
          <p:spPr bwMode="auto">
            <a:xfrm>
              <a:off x="1425" y="1746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33" name="chair3"/>
            <p:cNvSpPr>
              <a:spLocks noEditPoints="1" noChangeArrowheads="1"/>
            </p:cNvSpPr>
            <p:nvPr/>
          </p:nvSpPr>
          <p:spPr bwMode="auto">
            <a:xfrm rot="10800000">
              <a:off x="1871" y="2300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34" name="chair3"/>
            <p:cNvSpPr>
              <a:spLocks noEditPoints="1" noChangeArrowheads="1"/>
            </p:cNvSpPr>
            <p:nvPr/>
          </p:nvSpPr>
          <p:spPr bwMode="auto">
            <a:xfrm rot="10800000">
              <a:off x="1462" y="2287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35" name="chair3"/>
            <p:cNvSpPr>
              <a:spLocks noEditPoints="1" noChangeArrowheads="1"/>
            </p:cNvSpPr>
            <p:nvPr/>
          </p:nvSpPr>
          <p:spPr bwMode="auto">
            <a:xfrm rot="5400000">
              <a:off x="2293" y="2013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36" name="chair3"/>
            <p:cNvSpPr>
              <a:spLocks noEditPoints="1" noChangeArrowheads="1"/>
            </p:cNvSpPr>
            <p:nvPr/>
          </p:nvSpPr>
          <p:spPr bwMode="auto">
            <a:xfrm rot="16200000">
              <a:off x="1083" y="2035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37" name="chair3"/>
            <p:cNvSpPr>
              <a:spLocks noEditPoints="1" noChangeArrowheads="1"/>
            </p:cNvSpPr>
            <p:nvPr/>
          </p:nvSpPr>
          <p:spPr bwMode="auto">
            <a:xfrm>
              <a:off x="1828" y="1726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4636" name="Rectangle 14"/>
            <p:cNvSpPr>
              <a:spLocks noChangeArrowheads="1"/>
            </p:cNvSpPr>
            <p:nvPr/>
          </p:nvSpPr>
          <p:spPr bwMode="auto">
            <a:xfrm>
              <a:off x="1368" y="1980"/>
              <a:ext cx="918" cy="26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251325" y="952500"/>
            <a:ext cx="3721100" cy="1262063"/>
            <a:chOff x="2861" y="1139"/>
            <a:chExt cx="2344" cy="795"/>
          </a:xfrm>
        </p:grpSpPr>
        <p:sp>
          <p:nvSpPr>
            <p:cNvPr id="24618" name="Rectangle 16"/>
            <p:cNvSpPr>
              <a:spLocks noChangeArrowheads="1"/>
            </p:cNvSpPr>
            <p:nvPr/>
          </p:nvSpPr>
          <p:spPr bwMode="auto">
            <a:xfrm>
              <a:off x="4031" y="1391"/>
              <a:ext cx="918" cy="27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4619" name="Rectangle 17"/>
            <p:cNvSpPr>
              <a:spLocks noChangeArrowheads="1"/>
            </p:cNvSpPr>
            <p:nvPr/>
          </p:nvSpPr>
          <p:spPr bwMode="auto">
            <a:xfrm>
              <a:off x="3118" y="1396"/>
              <a:ext cx="918" cy="26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42" name="chair3"/>
            <p:cNvSpPr>
              <a:spLocks noEditPoints="1" noChangeArrowheads="1"/>
            </p:cNvSpPr>
            <p:nvPr/>
          </p:nvSpPr>
          <p:spPr bwMode="auto">
            <a:xfrm>
              <a:off x="4556" y="1139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43" name="chair3"/>
            <p:cNvSpPr>
              <a:spLocks noEditPoints="1" noChangeArrowheads="1"/>
            </p:cNvSpPr>
            <p:nvPr/>
          </p:nvSpPr>
          <p:spPr bwMode="auto">
            <a:xfrm>
              <a:off x="4111" y="1144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44" name="chair3"/>
            <p:cNvSpPr>
              <a:spLocks noEditPoints="1" noChangeArrowheads="1"/>
            </p:cNvSpPr>
            <p:nvPr/>
          </p:nvSpPr>
          <p:spPr bwMode="auto">
            <a:xfrm>
              <a:off x="3621" y="1140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45" name="chair3"/>
            <p:cNvSpPr>
              <a:spLocks noEditPoints="1" noChangeArrowheads="1"/>
            </p:cNvSpPr>
            <p:nvPr/>
          </p:nvSpPr>
          <p:spPr bwMode="auto">
            <a:xfrm>
              <a:off x="3203" y="1145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46" name="chair3"/>
            <p:cNvSpPr>
              <a:spLocks noEditPoints="1" noChangeArrowheads="1"/>
            </p:cNvSpPr>
            <p:nvPr/>
          </p:nvSpPr>
          <p:spPr bwMode="auto">
            <a:xfrm rot="5400000">
              <a:off x="4960" y="1410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47" name="chair3"/>
            <p:cNvSpPr>
              <a:spLocks noEditPoints="1" noChangeArrowheads="1"/>
            </p:cNvSpPr>
            <p:nvPr/>
          </p:nvSpPr>
          <p:spPr bwMode="auto">
            <a:xfrm rot="37633949">
              <a:off x="2814" y="1444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48" name="chair3"/>
            <p:cNvSpPr>
              <a:spLocks noEditPoints="1" noChangeArrowheads="1"/>
            </p:cNvSpPr>
            <p:nvPr/>
          </p:nvSpPr>
          <p:spPr bwMode="auto">
            <a:xfrm rot="10800000">
              <a:off x="4603" y="1734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49" name="chair3"/>
            <p:cNvSpPr>
              <a:spLocks noEditPoints="1" noChangeArrowheads="1"/>
            </p:cNvSpPr>
            <p:nvPr/>
          </p:nvSpPr>
          <p:spPr bwMode="auto">
            <a:xfrm rot="10800000">
              <a:off x="4149" y="1721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50" name="chair3"/>
            <p:cNvSpPr>
              <a:spLocks noEditPoints="1" noChangeArrowheads="1"/>
            </p:cNvSpPr>
            <p:nvPr/>
          </p:nvSpPr>
          <p:spPr bwMode="auto">
            <a:xfrm rot="10800000">
              <a:off x="3668" y="1736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26651" name="chair3"/>
            <p:cNvSpPr>
              <a:spLocks noEditPoints="1" noChangeArrowheads="1"/>
            </p:cNvSpPr>
            <p:nvPr/>
          </p:nvSpPr>
          <p:spPr bwMode="auto">
            <a:xfrm rot="10800000">
              <a:off x="3223" y="1714"/>
              <a:ext cx="305" cy="198"/>
            </a:xfrm>
            <a:custGeom>
              <a:avLst/>
              <a:gdLst>
                <a:gd name="T0" fmla="*/ 10800 w 21600"/>
                <a:gd name="T1" fmla="*/ 0 h 21600"/>
                <a:gd name="T2" fmla="*/ 20275 w 21600"/>
                <a:gd name="T3" fmla="*/ 10800 h 21600"/>
                <a:gd name="T4" fmla="*/ 10800 w 21600"/>
                <a:gd name="T5" fmla="*/ 21600 h 21600"/>
                <a:gd name="T6" fmla="*/ 1303 w 21600"/>
                <a:gd name="T7" fmla="*/ 10800 h 21600"/>
                <a:gd name="T8" fmla="*/ 4828 w 21600"/>
                <a:gd name="T9" fmla="*/ 6639 h 21600"/>
                <a:gd name="T10" fmla="*/ 16846 w 21600"/>
                <a:gd name="T11" fmla="*/ 196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661" y="21600"/>
                  </a:moveTo>
                  <a:lnTo>
                    <a:pt x="11964" y="21600"/>
                  </a:lnTo>
                  <a:lnTo>
                    <a:pt x="12969" y="21477"/>
                  </a:lnTo>
                  <a:lnTo>
                    <a:pt x="13951" y="21379"/>
                  </a:lnTo>
                  <a:lnTo>
                    <a:pt x="14742" y="21134"/>
                  </a:lnTo>
                  <a:lnTo>
                    <a:pt x="15575" y="20765"/>
                  </a:lnTo>
                  <a:lnTo>
                    <a:pt x="16152" y="20520"/>
                  </a:lnTo>
                  <a:lnTo>
                    <a:pt x="16579" y="20225"/>
                  </a:lnTo>
                  <a:lnTo>
                    <a:pt x="16942" y="19857"/>
                  </a:lnTo>
                  <a:lnTo>
                    <a:pt x="17455" y="20520"/>
                  </a:lnTo>
                  <a:lnTo>
                    <a:pt x="17989" y="21011"/>
                  </a:lnTo>
                  <a:lnTo>
                    <a:pt x="18459" y="21379"/>
                  </a:lnTo>
                  <a:lnTo>
                    <a:pt x="19079" y="21477"/>
                  </a:lnTo>
                  <a:lnTo>
                    <a:pt x="19656" y="21477"/>
                  </a:lnTo>
                  <a:lnTo>
                    <a:pt x="20275" y="21379"/>
                  </a:lnTo>
                  <a:lnTo>
                    <a:pt x="20660" y="21011"/>
                  </a:lnTo>
                  <a:lnTo>
                    <a:pt x="21173" y="20643"/>
                  </a:lnTo>
                  <a:lnTo>
                    <a:pt x="21386" y="20225"/>
                  </a:lnTo>
                  <a:lnTo>
                    <a:pt x="21600" y="19636"/>
                  </a:lnTo>
                  <a:lnTo>
                    <a:pt x="21600" y="19145"/>
                  </a:lnTo>
                  <a:lnTo>
                    <a:pt x="21600" y="18605"/>
                  </a:lnTo>
                  <a:lnTo>
                    <a:pt x="21386" y="18115"/>
                  </a:lnTo>
                  <a:lnTo>
                    <a:pt x="21066" y="17525"/>
                  </a:lnTo>
                  <a:lnTo>
                    <a:pt x="20660" y="17108"/>
                  </a:lnTo>
                  <a:lnTo>
                    <a:pt x="20275" y="16740"/>
                  </a:lnTo>
                  <a:lnTo>
                    <a:pt x="20275" y="10628"/>
                  </a:lnTo>
                  <a:lnTo>
                    <a:pt x="20275" y="5695"/>
                  </a:lnTo>
                  <a:lnTo>
                    <a:pt x="20275" y="5105"/>
                  </a:lnTo>
                  <a:lnTo>
                    <a:pt x="20190" y="4492"/>
                  </a:lnTo>
                  <a:lnTo>
                    <a:pt x="19976" y="4075"/>
                  </a:lnTo>
                  <a:lnTo>
                    <a:pt x="19763" y="3485"/>
                  </a:lnTo>
                  <a:lnTo>
                    <a:pt x="19442" y="2995"/>
                  </a:lnTo>
                  <a:lnTo>
                    <a:pt x="19079" y="2455"/>
                  </a:lnTo>
                  <a:lnTo>
                    <a:pt x="18673" y="2086"/>
                  </a:lnTo>
                  <a:lnTo>
                    <a:pt x="18139" y="1620"/>
                  </a:lnTo>
                  <a:lnTo>
                    <a:pt x="17562" y="1325"/>
                  </a:lnTo>
                  <a:lnTo>
                    <a:pt x="16836" y="957"/>
                  </a:lnTo>
                  <a:lnTo>
                    <a:pt x="16045" y="589"/>
                  </a:lnTo>
                  <a:lnTo>
                    <a:pt x="15169" y="344"/>
                  </a:lnTo>
                  <a:lnTo>
                    <a:pt x="14272" y="245"/>
                  </a:lnTo>
                  <a:lnTo>
                    <a:pt x="13182" y="123"/>
                  </a:lnTo>
                  <a:lnTo>
                    <a:pt x="12028" y="0"/>
                  </a:lnTo>
                  <a:lnTo>
                    <a:pt x="10832" y="0"/>
                  </a:lnTo>
                  <a:lnTo>
                    <a:pt x="9572" y="0"/>
                  </a:lnTo>
                  <a:lnTo>
                    <a:pt x="8418" y="123"/>
                  </a:lnTo>
                  <a:lnTo>
                    <a:pt x="7328" y="245"/>
                  </a:lnTo>
                  <a:lnTo>
                    <a:pt x="6431" y="344"/>
                  </a:lnTo>
                  <a:lnTo>
                    <a:pt x="5555" y="589"/>
                  </a:lnTo>
                  <a:lnTo>
                    <a:pt x="4764" y="957"/>
                  </a:lnTo>
                  <a:lnTo>
                    <a:pt x="4038" y="1325"/>
                  </a:lnTo>
                  <a:lnTo>
                    <a:pt x="3461" y="1620"/>
                  </a:lnTo>
                  <a:lnTo>
                    <a:pt x="2927" y="2086"/>
                  </a:lnTo>
                  <a:lnTo>
                    <a:pt x="2521" y="2455"/>
                  </a:lnTo>
                  <a:lnTo>
                    <a:pt x="2158" y="2995"/>
                  </a:lnTo>
                  <a:lnTo>
                    <a:pt x="1837" y="3485"/>
                  </a:lnTo>
                  <a:lnTo>
                    <a:pt x="1624" y="4075"/>
                  </a:lnTo>
                  <a:lnTo>
                    <a:pt x="1410" y="4492"/>
                  </a:lnTo>
                  <a:lnTo>
                    <a:pt x="1303" y="5105"/>
                  </a:lnTo>
                  <a:lnTo>
                    <a:pt x="1303" y="5695"/>
                  </a:lnTo>
                  <a:lnTo>
                    <a:pt x="1303" y="10874"/>
                  </a:lnTo>
                  <a:lnTo>
                    <a:pt x="1303" y="16740"/>
                  </a:lnTo>
                  <a:lnTo>
                    <a:pt x="940" y="17108"/>
                  </a:lnTo>
                  <a:lnTo>
                    <a:pt x="534" y="17525"/>
                  </a:lnTo>
                  <a:lnTo>
                    <a:pt x="214" y="18115"/>
                  </a:lnTo>
                  <a:lnTo>
                    <a:pt x="0" y="18605"/>
                  </a:lnTo>
                  <a:lnTo>
                    <a:pt x="0" y="19145"/>
                  </a:lnTo>
                  <a:lnTo>
                    <a:pt x="0" y="19636"/>
                  </a:lnTo>
                  <a:lnTo>
                    <a:pt x="214" y="20225"/>
                  </a:lnTo>
                  <a:lnTo>
                    <a:pt x="427" y="20643"/>
                  </a:lnTo>
                  <a:lnTo>
                    <a:pt x="833" y="21011"/>
                  </a:lnTo>
                  <a:lnTo>
                    <a:pt x="1303" y="21379"/>
                  </a:lnTo>
                  <a:lnTo>
                    <a:pt x="1944" y="21477"/>
                  </a:lnTo>
                  <a:lnTo>
                    <a:pt x="2521" y="21477"/>
                  </a:lnTo>
                  <a:lnTo>
                    <a:pt x="3141" y="21379"/>
                  </a:lnTo>
                  <a:lnTo>
                    <a:pt x="3611" y="21011"/>
                  </a:lnTo>
                  <a:lnTo>
                    <a:pt x="4145" y="20520"/>
                  </a:lnTo>
                  <a:lnTo>
                    <a:pt x="4658" y="19857"/>
                  </a:lnTo>
                  <a:lnTo>
                    <a:pt x="4914" y="20225"/>
                  </a:lnTo>
                  <a:lnTo>
                    <a:pt x="5448" y="20520"/>
                  </a:lnTo>
                  <a:lnTo>
                    <a:pt x="6025" y="20765"/>
                  </a:lnTo>
                  <a:lnTo>
                    <a:pt x="6751" y="21134"/>
                  </a:lnTo>
                  <a:lnTo>
                    <a:pt x="7542" y="21379"/>
                  </a:lnTo>
                  <a:lnTo>
                    <a:pt x="8418" y="21477"/>
                  </a:lnTo>
                  <a:lnTo>
                    <a:pt x="9465" y="21600"/>
                  </a:lnTo>
                  <a:lnTo>
                    <a:pt x="10661" y="21600"/>
                  </a:lnTo>
                  <a:close/>
                </a:path>
                <a:path w="21600" h="21600" extrusionOk="0">
                  <a:moveTo>
                    <a:pt x="17049" y="19857"/>
                  </a:moveTo>
                  <a:lnTo>
                    <a:pt x="17049" y="19268"/>
                  </a:lnTo>
                  <a:lnTo>
                    <a:pt x="17049" y="18016"/>
                  </a:lnTo>
                  <a:lnTo>
                    <a:pt x="17049" y="16274"/>
                  </a:lnTo>
                  <a:lnTo>
                    <a:pt x="17049" y="14114"/>
                  </a:lnTo>
                  <a:lnTo>
                    <a:pt x="17049" y="11880"/>
                  </a:lnTo>
                  <a:lnTo>
                    <a:pt x="17049" y="9843"/>
                  </a:lnTo>
                  <a:lnTo>
                    <a:pt x="17049" y="8100"/>
                  </a:lnTo>
                  <a:lnTo>
                    <a:pt x="17049" y="7069"/>
                  </a:lnTo>
                  <a:lnTo>
                    <a:pt x="16942" y="6725"/>
                  </a:lnTo>
                  <a:lnTo>
                    <a:pt x="16836" y="6357"/>
                  </a:lnTo>
                  <a:lnTo>
                    <a:pt x="16686" y="6112"/>
                  </a:lnTo>
                  <a:lnTo>
                    <a:pt x="16472" y="5768"/>
                  </a:lnTo>
                  <a:lnTo>
                    <a:pt x="15746" y="5351"/>
                  </a:lnTo>
                  <a:lnTo>
                    <a:pt x="14849" y="4983"/>
                  </a:lnTo>
                  <a:lnTo>
                    <a:pt x="13951" y="4615"/>
                  </a:lnTo>
                  <a:lnTo>
                    <a:pt x="12862" y="4369"/>
                  </a:lnTo>
                  <a:lnTo>
                    <a:pt x="11879" y="4271"/>
                  </a:lnTo>
                  <a:lnTo>
                    <a:pt x="10832" y="4197"/>
                  </a:lnTo>
                  <a:lnTo>
                    <a:pt x="9828" y="4271"/>
                  </a:lnTo>
                  <a:lnTo>
                    <a:pt x="8845" y="4369"/>
                  </a:lnTo>
                  <a:lnTo>
                    <a:pt x="7734" y="4615"/>
                  </a:lnTo>
                  <a:lnTo>
                    <a:pt x="6751" y="4983"/>
                  </a:lnTo>
                  <a:lnTo>
                    <a:pt x="5961" y="5351"/>
                  </a:lnTo>
                  <a:lnTo>
                    <a:pt x="5234" y="5768"/>
                  </a:lnTo>
                  <a:lnTo>
                    <a:pt x="4914" y="6112"/>
                  </a:lnTo>
                  <a:lnTo>
                    <a:pt x="4764" y="6357"/>
                  </a:lnTo>
                  <a:lnTo>
                    <a:pt x="4658" y="6725"/>
                  </a:lnTo>
                  <a:lnTo>
                    <a:pt x="4658" y="7069"/>
                  </a:lnTo>
                  <a:lnTo>
                    <a:pt x="4658" y="8100"/>
                  </a:lnTo>
                  <a:lnTo>
                    <a:pt x="4658" y="9843"/>
                  </a:lnTo>
                  <a:lnTo>
                    <a:pt x="4658" y="11880"/>
                  </a:lnTo>
                  <a:lnTo>
                    <a:pt x="4658" y="14114"/>
                  </a:lnTo>
                  <a:lnTo>
                    <a:pt x="4658" y="16274"/>
                  </a:lnTo>
                  <a:lnTo>
                    <a:pt x="4658" y="18016"/>
                  </a:lnTo>
                  <a:lnTo>
                    <a:pt x="4658" y="19268"/>
                  </a:lnTo>
                  <a:lnTo>
                    <a:pt x="4658" y="19857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华文楷体" pitchFamily="2" charset="-122"/>
                <a:ea typeface="华文楷体" pitchFamily="2" charset="-122"/>
              </a:endParaRPr>
            </a:p>
          </p:txBody>
        </p:sp>
      </p:grpSp>
      <p:sp>
        <p:nvSpPr>
          <p:cNvPr id="24580" name="Text Box 28"/>
          <p:cNvSpPr txBox="1">
            <a:spLocks noChangeArrowheads="1"/>
          </p:cNvSpPr>
          <p:nvPr/>
        </p:nvSpPr>
        <p:spPr bwMode="auto">
          <a:xfrm>
            <a:off x="646113" y="2282825"/>
            <a:ext cx="77517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按图中的方式继续排列桌椅，完成下表</a:t>
            </a:r>
          </a:p>
        </p:txBody>
      </p:sp>
      <p:graphicFrame>
        <p:nvGraphicFramePr>
          <p:cNvPr id="26694" name="Group 70"/>
          <p:cNvGraphicFramePr>
            <a:graphicFrameLocks noGrp="1"/>
          </p:cNvGraphicFramePr>
          <p:nvPr>
            <p:ph/>
          </p:nvPr>
        </p:nvGraphicFramePr>
        <p:xfrm>
          <a:off x="793750" y="2911475"/>
          <a:ext cx="7046107" cy="1158240"/>
        </p:xfrm>
        <a:graphic>
          <a:graphicData uri="http://schemas.openxmlformats.org/drawingml/2006/table">
            <a:tbl>
              <a:tblPr/>
              <a:tblGrid>
                <a:gridCol w="2309290"/>
                <a:gridCol w="617042"/>
                <a:gridCol w="679855"/>
                <a:gridCol w="742668"/>
                <a:gridCol w="663229"/>
                <a:gridCol w="733430"/>
                <a:gridCol w="665076"/>
                <a:gridCol w="635517"/>
              </a:tblGrid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桌子的张数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 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可坐人数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10" name="Text Box 61"/>
          <p:cNvSpPr txBox="1">
            <a:spLocks noChangeArrowheads="1"/>
          </p:cNvSpPr>
          <p:nvPr/>
        </p:nvSpPr>
        <p:spPr bwMode="auto">
          <a:xfrm>
            <a:off x="2803525" y="288925"/>
            <a:ext cx="2898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en-US" sz="4000" b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摆 桌 椅</a:t>
            </a:r>
          </a:p>
        </p:txBody>
      </p:sp>
      <p:sp>
        <p:nvSpPr>
          <p:cNvPr id="26689" name="Text Box 65"/>
          <p:cNvSpPr txBox="1">
            <a:spLocks noChangeArrowheads="1"/>
          </p:cNvSpPr>
          <p:nvPr/>
        </p:nvSpPr>
        <p:spPr bwMode="auto">
          <a:xfrm>
            <a:off x="3251200" y="3455988"/>
            <a:ext cx="53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</a:t>
            </a:r>
          </a:p>
        </p:txBody>
      </p:sp>
      <p:sp>
        <p:nvSpPr>
          <p:cNvPr id="26690" name="Text Box 66"/>
          <p:cNvSpPr txBox="1">
            <a:spLocks noChangeArrowheads="1"/>
          </p:cNvSpPr>
          <p:nvPr/>
        </p:nvSpPr>
        <p:spPr bwMode="auto">
          <a:xfrm>
            <a:off x="3706813" y="3455988"/>
            <a:ext cx="666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10</a:t>
            </a:r>
          </a:p>
        </p:txBody>
      </p:sp>
      <p:sp>
        <p:nvSpPr>
          <p:cNvPr id="26691" name="Text Box 67"/>
          <p:cNvSpPr txBox="1">
            <a:spLocks noChangeArrowheads="1"/>
          </p:cNvSpPr>
          <p:nvPr/>
        </p:nvSpPr>
        <p:spPr bwMode="auto">
          <a:xfrm>
            <a:off x="4405313" y="3455988"/>
            <a:ext cx="8112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14</a:t>
            </a:r>
          </a:p>
        </p:txBody>
      </p:sp>
      <p:sp>
        <p:nvSpPr>
          <p:cNvPr id="26692" name="Text Box 68"/>
          <p:cNvSpPr txBox="1">
            <a:spLocks noChangeArrowheads="1"/>
          </p:cNvSpPr>
          <p:nvPr/>
        </p:nvSpPr>
        <p:spPr bwMode="auto">
          <a:xfrm>
            <a:off x="5106988" y="3455988"/>
            <a:ext cx="739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18</a:t>
            </a:r>
          </a:p>
        </p:txBody>
      </p:sp>
      <p:sp>
        <p:nvSpPr>
          <p:cNvPr id="26693" name="Text Box 69"/>
          <p:cNvSpPr txBox="1">
            <a:spLocks noChangeArrowheads="1"/>
          </p:cNvSpPr>
          <p:nvPr/>
        </p:nvSpPr>
        <p:spPr bwMode="auto">
          <a:xfrm>
            <a:off x="5794375" y="3455988"/>
            <a:ext cx="825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22</a:t>
            </a:r>
          </a:p>
        </p:txBody>
      </p:sp>
      <p:sp>
        <p:nvSpPr>
          <p:cNvPr id="26703" name="AutoShape 79"/>
          <p:cNvSpPr>
            <a:spLocks noChangeArrowheads="1"/>
          </p:cNvSpPr>
          <p:nvPr/>
        </p:nvSpPr>
        <p:spPr bwMode="auto">
          <a:xfrm>
            <a:off x="3944938" y="4518025"/>
            <a:ext cx="4933950" cy="1987550"/>
          </a:xfrm>
          <a:prstGeom prst="cloudCallout">
            <a:avLst>
              <a:gd name="adj1" fmla="val -53412"/>
              <a:gd name="adj2" fmla="val -4752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3200" b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桌子的张数与可坐的人数之间有什么关系？</a:t>
            </a:r>
          </a:p>
        </p:txBody>
      </p:sp>
      <p:sp>
        <p:nvSpPr>
          <p:cNvPr id="26716" name="AutoShape 92"/>
          <p:cNvSpPr>
            <a:spLocks noChangeArrowheads="1"/>
          </p:cNvSpPr>
          <p:nvPr/>
        </p:nvSpPr>
        <p:spPr bwMode="auto">
          <a:xfrm>
            <a:off x="600075" y="5129213"/>
            <a:ext cx="3194050" cy="987425"/>
          </a:xfrm>
          <a:prstGeom prst="rightArrow">
            <a:avLst>
              <a:gd name="adj1" fmla="val 50000"/>
              <a:gd name="adj2" fmla="val 672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想一想、议一议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2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89" grpId="0"/>
      <p:bldP spid="26690" grpId="0"/>
      <p:bldP spid="26691" grpId="0"/>
      <p:bldP spid="26692" grpId="0"/>
      <p:bldP spid="26693" grpId="0"/>
      <p:bldP spid="26703" grpId="0" animBg="1"/>
      <p:bldP spid="267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891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通过这节课学习，我们知道了不能浪费水资源，要节约用水。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	</a:t>
            </a:r>
            <a:r>
              <a:rPr kumimoji="1" lang="zh-CN" altLang="en-US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数与代数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267744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  <a:cs typeface="MingLiU-ExtB"/>
              </a:rPr>
              <a:t>6.5   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  <a:cs typeface="MingLiU-ExtB"/>
              </a:rPr>
              <a:t>探索规律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371947" y="764704"/>
            <a:ext cx="2255837" cy="582412"/>
            <a:chOff x="490204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90204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916832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278092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619250" y="2205038"/>
            <a:ext cx="6202363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n-US" altLang="zh-CN" sz="280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 引导探求给定的事物中隐含的规律或变化趋势。</a:t>
            </a:r>
          </a:p>
          <a:p>
            <a:pPr algn="just"/>
            <a:r>
              <a:rPr lang="en-US" altLang="zh-CN" sz="280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280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 体验经历探索规律形成的过程，加深对所学的数、图形的理解，发展大家观察、归纳、概括的能力。</a:t>
            </a:r>
          </a:p>
          <a:p>
            <a:pPr algn="just"/>
            <a:r>
              <a:rPr lang="en-US" altLang="zh-CN" sz="280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280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 进行知识的梳理，沟通知识之间的联系，体会知识与生活的联系。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3568" y="4098776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2233610" y="1340768"/>
            <a:ext cx="58324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一首唱不完的歌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41288" y="2015628"/>
            <a:ext cx="878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只青蛙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张嘴，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只眼睛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条腿，扑通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声跳下水；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4523258"/>
            <a:ext cx="8572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n</a:t>
            </a:r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只青蛙（   ） 张嘴</a:t>
            </a:r>
            <a:r>
              <a:rPr lang="en-US" altLang="zh-CN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, </a:t>
            </a:r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（    ） 只眼睛</a:t>
            </a:r>
            <a:r>
              <a:rPr lang="en-US" altLang="zh-CN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, </a:t>
            </a:r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（    ） 条腿</a:t>
            </a:r>
            <a:r>
              <a:rPr lang="en-US" altLang="zh-CN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扑通（     ）声跳下水。 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57188" y="4104778"/>
            <a:ext cx="338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……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071813" y="4631208"/>
            <a:ext cx="7921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n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857875" y="4631208"/>
            <a:ext cx="7921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2n  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00063" y="5380508"/>
            <a:ext cx="7921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4n  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357688" y="5309071"/>
            <a:ext cx="7921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n   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20650" y="3441203"/>
            <a:ext cx="9023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只青蛙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张嘴，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只眼睛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条腿，扑通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声跳下水；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41288" y="2723653"/>
            <a:ext cx="9002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只青蛙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张嘴，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只眼睛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条腿，扑通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声跳下水；</a:t>
            </a:r>
            <a:endParaRPr lang="en-US" altLang="zh-CN" sz="32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>
            <a:off x="500063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500061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5" grpId="0"/>
      <p:bldP spid="2056" grpId="0"/>
      <p:bldP spid="2057" grpId="0"/>
      <p:bldP spid="2058" grpId="0"/>
      <p:bldP spid="2059" grpId="0"/>
      <p:bldP spid="2060" grpId="0"/>
      <p:bldP spid="2062" grpId="0"/>
      <p:bldP spid="20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05"/>
          <p:cNvSpPr txBox="1">
            <a:spLocks noChangeArrowheads="1"/>
          </p:cNvSpPr>
          <p:nvPr/>
        </p:nvSpPr>
        <p:spPr bwMode="auto">
          <a:xfrm>
            <a:off x="285750" y="642938"/>
            <a:ext cx="7143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将乘法表填完整</a:t>
            </a:r>
          </a:p>
        </p:txBody>
      </p:sp>
      <p:graphicFrame>
        <p:nvGraphicFramePr>
          <p:cNvPr id="8333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33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341" name="Text Box 105"/>
          <p:cNvSpPr txBox="1">
            <a:spLocks noChangeArrowheads="1"/>
          </p:cNvSpPr>
          <p:nvPr/>
        </p:nvSpPr>
        <p:spPr bwMode="auto">
          <a:xfrm>
            <a:off x="285750" y="642938"/>
            <a:ext cx="7143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将乘法表填完整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05"/>
          <p:cNvSpPr txBox="1">
            <a:spLocks noChangeArrowheads="1"/>
          </p:cNvSpPr>
          <p:nvPr/>
        </p:nvSpPr>
        <p:spPr bwMode="auto">
          <a:xfrm>
            <a:off x="285750" y="511175"/>
            <a:ext cx="889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律</a:t>
            </a:r>
          </a:p>
        </p:txBody>
      </p:sp>
      <p:graphicFrame>
        <p:nvGraphicFramePr>
          <p:cNvPr id="7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41"/>
          <p:cNvGraphicFramePr>
            <a:graphicFrameLocks noGrp="1"/>
          </p:cNvGraphicFramePr>
          <p:nvPr>
            <p:ph/>
          </p:nvPr>
        </p:nvGraphicFramePr>
        <p:xfrm>
          <a:off x="1285875" y="142875"/>
          <a:ext cx="7072313" cy="6400800"/>
        </p:xfrm>
        <a:graphic>
          <a:graphicData uri="http://schemas.openxmlformats.org/drawingml/2006/table">
            <a:tbl>
              <a:tblPr/>
              <a:tblGrid>
                <a:gridCol w="665163"/>
                <a:gridCol w="763587"/>
                <a:gridCol w="708025"/>
                <a:gridCol w="704850"/>
                <a:gridCol w="703263"/>
                <a:gridCol w="706437"/>
                <a:gridCol w="704850"/>
                <a:gridCol w="706438"/>
                <a:gridCol w="704850"/>
                <a:gridCol w="70485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</a:tr>
            </a:tbl>
          </a:graphicData>
        </a:graphic>
      </p:graphicFrame>
      <p:sp>
        <p:nvSpPr>
          <p:cNvPr id="11389" name="Text Box 105"/>
          <p:cNvSpPr txBox="1">
            <a:spLocks noChangeArrowheads="1"/>
          </p:cNvSpPr>
          <p:nvPr/>
        </p:nvSpPr>
        <p:spPr bwMode="auto">
          <a:xfrm>
            <a:off x="285750" y="511175"/>
            <a:ext cx="889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索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之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规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5749</TotalTime>
  <Words>1736</Words>
  <Application>Microsoft Office PowerPoint</Application>
  <PresentationFormat>全屏显示(4:3)</PresentationFormat>
  <Paragraphs>1248</Paragraphs>
  <Slides>25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Office 主题</vt:lpstr>
      <vt:lpstr>BMP 图象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196</cp:revision>
  <dcterms:modified xsi:type="dcterms:W3CDTF">2018-08-09T06:51:15Z</dcterms:modified>
</cp:coreProperties>
</file>